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267" r:id="rId2"/>
    <p:sldId id="268" r:id="rId3"/>
    <p:sldId id="257" r:id="rId4"/>
    <p:sldId id="272" r:id="rId5"/>
    <p:sldId id="271" r:id="rId6"/>
    <p:sldId id="259" r:id="rId7"/>
    <p:sldId id="260" r:id="rId8"/>
    <p:sldId id="261" r:id="rId9"/>
    <p:sldId id="263" r:id="rId10"/>
    <p:sldId id="269" r:id="rId11"/>
    <p:sldId id="273" r:id="rId12"/>
    <p:sldId id="270" r:id="rId13"/>
    <p:sldId id="262" r:id="rId14"/>
    <p:sldId id="264" r:id="rId15"/>
    <p:sldId id="265" r:id="rId16"/>
    <p:sldId id="275" r:id="rId17"/>
    <p:sldId id="266"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D96F37-8470-0542-9470-020D5F3E2A74}">
          <p14:sldIdLst>
            <p14:sldId id="267"/>
            <p14:sldId id="268"/>
            <p14:sldId id="257"/>
            <p14:sldId id="272"/>
            <p14:sldId id="271"/>
            <p14:sldId id="259"/>
            <p14:sldId id="260"/>
            <p14:sldId id="261"/>
            <p14:sldId id="263"/>
            <p14:sldId id="269"/>
            <p14:sldId id="273"/>
            <p14:sldId id="270"/>
            <p14:sldId id="262"/>
            <p14:sldId id="264"/>
            <p14:sldId id="265"/>
            <p14:sldId id="275"/>
            <p14:sldId id="266"/>
            <p14:sldId id="27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CCFF"/>
    <a:srgbClr val="0150E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0244" autoAdjust="0"/>
  </p:normalViewPr>
  <p:slideViewPr>
    <p:cSldViewPr snapToGrid="0">
      <p:cViewPr varScale="1">
        <p:scale>
          <a:sx n="93" d="100"/>
          <a:sy n="93" d="100"/>
        </p:scale>
        <p:origin x="-984" y="-11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9" d="100"/>
          <a:sy n="79" d="100"/>
        </p:scale>
        <p:origin x="-38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78714-6FF0-A14F-BA49-65F844F6F77A}" type="datetimeFigureOut">
              <a:rPr lang="en-US" smtClean="0"/>
              <a:t>9/21/20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0632C-9DEE-6743-9AAC-D7321959D200}" type="slidenum">
              <a:rPr lang="en-US" smtClean="0"/>
              <a:t>‹#›</a:t>
            </a:fld>
            <a:endParaRPr lang="en-US"/>
          </a:p>
        </p:txBody>
      </p:sp>
    </p:spTree>
    <p:extLst>
      <p:ext uri="{BB962C8B-B14F-4D97-AF65-F5344CB8AC3E}">
        <p14:creationId xmlns:p14="http://schemas.microsoft.com/office/powerpoint/2010/main" val="3719797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50632C-9DEE-6743-9AAC-D7321959D200}" type="slidenum">
              <a:rPr lang="en-US" smtClean="0"/>
              <a:t>2</a:t>
            </a:fld>
            <a:endParaRPr lang="en-US"/>
          </a:p>
        </p:txBody>
      </p:sp>
    </p:spTree>
    <p:extLst>
      <p:ext uri="{BB962C8B-B14F-4D97-AF65-F5344CB8AC3E}">
        <p14:creationId xmlns:p14="http://schemas.microsoft.com/office/powerpoint/2010/main" val="330113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A" noProof="0" dirty="0" smtClean="0"/>
              <a:t>Marco regulatorio DG 68 de 1970, Acuerdo No.1 Reglamento General de Prestaciones del SRP, Acuerdo No.2 Reglamento General de Inscripciones, Clasificaci</a:t>
            </a:r>
            <a:r>
              <a:rPr lang="es-PA" noProof="0" dirty="0" smtClean="0"/>
              <a:t>ón de Empresas y Recaudos de SRP</a:t>
            </a:r>
            <a:r>
              <a:rPr lang="es-PA" noProof="0" dirty="0" smtClean="0"/>
              <a:t> y Reglamento General de Prevenci</a:t>
            </a:r>
            <a:r>
              <a:rPr lang="es-PA" noProof="0" dirty="0" smtClean="0"/>
              <a:t>ón de RP y Seguridad e Higiene en el Trabajo</a:t>
            </a:r>
            <a:endParaRPr lang="es-PA" noProof="0" dirty="0"/>
          </a:p>
        </p:txBody>
      </p:sp>
      <p:sp>
        <p:nvSpPr>
          <p:cNvPr id="4" name="Slide Number Placeholder 3"/>
          <p:cNvSpPr>
            <a:spLocks noGrp="1"/>
          </p:cNvSpPr>
          <p:nvPr>
            <p:ph type="sldNum" sz="quarter" idx="10"/>
          </p:nvPr>
        </p:nvSpPr>
        <p:spPr/>
        <p:txBody>
          <a:bodyPr/>
          <a:lstStyle/>
          <a:p>
            <a:fld id="{0850632C-9DEE-6743-9AAC-D7321959D200}" type="slidenum">
              <a:rPr lang="en-US" smtClean="0"/>
              <a:t>3</a:t>
            </a:fld>
            <a:endParaRPr lang="en-US"/>
          </a:p>
        </p:txBody>
      </p:sp>
    </p:spTree>
    <p:extLst>
      <p:ext uri="{BB962C8B-B14F-4D97-AF65-F5344CB8AC3E}">
        <p14:creationId xmlns:p14="http://schemas.microsoft.com/office/powerpoint/2010/main" val="209282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a:t>
            </a:r>
            <a:r>
              <a:rPr lang="en-US" baseline="0" dirty="0" smtClean="0"/>
              <a:t> la Ley 126 de 2020 se </a:t>
            </a:r>
            <a:r>
              <a:rPr lang="en-US" baseline="0" dirty="0" err="1" smtClean="0"/>
              <a:t>establecen</a:t>
            </a:r>
            <a:r>
              <a:rPr lang="en-US" baseline="0" dirty="0" smtClean="0"/>
              <a:t> </a:t>
            </a:r>
            <a:r>
              <a:rPr lang="en-US" baseline="0" dirty="0" err="1" smtClean="0"/>
              <a:t>como</a:t>
            </a:r>
            <a:r>
              <a:rPr lang="en-US" baseline="0" dirty="0" smtClean="0"/>
              <a:t> </a:t>
            </a:r>
            <a:r>
              <a:rPr lang="en-US" baseline="0" dirty="0" err="1" smtClean="0"/>
              <a:t>accidentes</a:t>
            </a:r>
            <a:r>
              <a:rPr lang="en-US" baseline="0" dirty="0" smtClean="0"/>
              <a:t> de </a:t>
            </a:r>
            <a:r>
              <a:rPr lang="en-US" baseline="0" dirty="0" err="1" smtClean="0"/>
              <a:t>trabajo</a:t>
            </a:r>
            <a:r>
              <a:rPr lang="en-US" baseline="0" dirty="0" smtClean="0"/>
              <a:t> los </a:t>
            </a:r>
            <a:r>
              <a:rPr lang="en-US" baseline="0" dirty="0" err="1" smtClean="0"/>
              <a:t>que</a:t>
            </a:r>
            <a:r>
              <a:rPr lang="en-US" baseline="0" dirty="0" smtClean="0"/>
              <a:t> </a:t>
            </a:r>
            <a:r>
              <a:rPr lang="en-US" baseline="0" dirty="0" err="1" smtClean="0"/>
              <a:t>sobrevengan</a:t>
            </a:r>
            <a:r>
              <a:rPr lang="en-US" baseline="0" dirty="0" smtClean="0"/>
              <a:t> </a:t>
            </a:r>
            <a:r>
              <a:rPr lang="en-US" baseline="0" dirty="0" err="1" smtClean="0"/>
              <a:t>durante</a:t>
            </a:r>
            <a:r>
              <a:rPr lang="en-US" baseline="0" dirty="0" smtClean="0"/>
              <a:t> el </a:t>
            </a:r>
            <a:r>
              <a:rPr lang="en-US" baseline="0" dirty="0" err="1" smtClean="0"/>
              <a:t>traslado</a:t>
            </a:r>
            <a:r>
              <a:rPr lang="en-US" baseline="0" dirty="0" smtClean="0"/>
              <a:t> y la </a:t>
            </a:r>
            <a:r>
              <a:rPr lang="en-US" baseline="0" dirty="0" err="1" smtClean="0"/>
              <a:t>ejecuci</a:t>
            </a:r>
            <a:r>
              <a:rPr lang="en-US" baseline="0" dirty="0" err="1" smtClean="0"/>
              <a:t>ón</a:t>
            </a:r>
            <a:r>
              <a:rPr lang="en-US" baseline="0" dirty="0" smtClean="0"/>
              <a:t> </a:t>
            </a:r>
            <a:r>
              <a:rPr lang="en-US" baseline="0" dirty="0" err="1" smtClean="0"/>
              <a:t>presencial</a:t>
            </a:r>
            <a:r>
              <a:rPr lang="en-US" baseline="0" dirty="0" smtClean="0"/>
              <a:t> del </a:t>
            </a:r>
            <a:r>
              <a:rPr lang="en-US" baseline="0" dirty="0" err="1" smtClean="0"/>
              <a:t>trabajo</a:t>
            </a:r>
            <a:r>
              <a:rPr lang="en-US" baseline="0" dirty="0" smtClean="0"/>
              <a:t> de </a:t>
            </a:r>
            <a:r>
              <a:rPr lang="en-US" baseline="0" dirty="0" err="1" smtClean="0"/>
              <a:t>guardia</a:t>
            </a:r>
            <a:r>
              <a:rPr lang="en-US" baseline="0" dirty="0" smtClean="0"/>
              <a:t> en </a:t>
            </a:r>
            <a:r>
              <a:rPr lang="en-US" baseline="0" dirty="0" err="1" smtClean="0"/>
              <a:t>las</a:t>
            </a:r>
            <a:r>
              <a:rPr lang="en-US" baseline="0" dirty="0" smtClean="0"/>
              <a:t> </a:t>
            </a:r>
            <a:r>
              <a:rPr lang="en-US" baseline="0" dirty="0" err="1" smtClean="0"/>
              <a:t>instalaciones</a:t>
            </a:r>
            <a:r>
              <a:rPr lang="en-US" baseline="0" dirty="0" smtClean="0"/>
              <a:t> o </a:t>
            </a:r>
            <a:r>
              <a:rPr lang="en-US" baseline="0" dirty="0" err="1" smtClean="0"/>
              <a:t>dependencias</a:t>
            </a:r>
            <a:r>
              <a:rPr lang="en-US" baseline="0" dirty="0" smtClean="0"/>
              <a:t> del </a:t>
            </a:r>
            <a:r>
              <a:rPr lang="en-US" baseline="0" dirty="0" err="1" smtClean="0"/>
              <a:t>empleador</a:t>
            </a:r>
            <a:r>
              <a:rPr lang="en-US" baseline="0" dirty="0" smtClean="0"/>
              <a:t> (art. 9)</a:t>
            </a:r>
            <a:endParaRPr lang="en-US" dirty="0"/>
          </a:p>
        </p:txBody>
      </p:sp>
      <p:sp>
        <p:nvSpPr>
          <p:cNvPr id="4" name="Slide Number Placeholder 3"/>
          <p:cNvSpPr>
            <a:spLocks noGrp="1"/>
          </p:cNvSpPr>
          <p:nvPr>
            <p:ph type="sldNum" sz="quarter" idx="10"/>
          </p:nvPr>
        </p:nvSpPr>
        <p:spPr/>
        <p:txBody>
          <a:bodyPr/>
          <a:lstStyle/>
          <a:p>
            <a:fld id="{0850632C-9DEE-6743-9AAC-D7321959D200}" type="slidenum">
              <a:rPr lang="en-US" smtClean="0"/>
              <a:t>5</a:t>
            </a:fld>
            <a:endParaRPr lang="en-US"/>
          </a:p>
        </p:txBody>
      </p:sp>
    </p:spTree>
    <p:extLst>
      <p:ext uri="{BB962C8B-B14F-4D97-AF65-F5344CB8AC3E}">
        <p14:creationId xmlns:p14="http://schemas.microsoft.com/office/powerpoint/2010/main" val="42385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a:t>
            </a:r>
            <a:r>
              <a:rPr lang="en-US" baseline="0" dirty="0" smtClean="0"/>
              <a:t> la Ley 126 de 2020 se </a:t>
            </a:r>
            <a:r>
              <a:rPr lang="en-US" baseline="0" dirty="0" err="1" smtClean="0"/>
              <a:t>establece</a:t>
            </a:r>
            <a:r>
              <a:rPr lang="en-US" baseline="0" dirty="0" smtClean="0"/>
              <a:t> la </a:t>
            </a:r>
            <a:r>
              <a:rPr lang="en-US" baseline="0" dirty="0" err="1" smtClean="0"/>
              <a:t>cobertura</a:t>
            </a:r>
            <a:r>
              <a:rPr lang="en-US" baseline="0" dirty="0" smtClean="0"/>
              <a:t> de </a:t>
            </a:r>
            <a:r>
              <a:rPr lang="en-US" baseline="0" dirty="0" err="1" smtClean="0"/>
              <a:t>alguna</a:t>
            </a:r>
            <a:r>
              <a:rPr lang="en-US" baseline="0" dirty="0" smtClean="0"/>
              <a:t> </a:t>
            </a:r>
            <a:r>
              <a:rPr lang="en-US" baseline="0" dirty="0" err="1" smtClean="0"/>
              <a:t>enfermedad</a:t>
            </a:r>
            <a:r>
              <a:rPr lang="en-US" baseline="0" dirty="0" smtClean="0"/>
              <a:t> </a:t>
            </a:r>
            <a:r>
              <a:rPr lang="en-US" baseline="0" dirty="0" err="1" smtClean="0"/>
              <a:t>que</a:t>
            </a:r>
            <a:r>
              <a:rPr lang="en-US" baseline="0" dirty="0" smtClean="0"/>
              <a:t> </a:t>
            </a:r>
            <a:r>
              <a:rPr lang="en-US" baseline="0" dirty="0" err="1" smtClean="0"/>
              <a:t>sufra</a:t>
            </a:r>
            <a:r>
              <a:rPr lang="en-US" baseline="0" dirty="0" smtClean="0"/>
              <a:t> el </a:t>
            </a:r>
            <a:r>
              <a:rPr lang="en-US" baseline="0" dirty="0" err="1" smtClean="0"/>
              <a:t>teletrabajador</a:t>
            </a:r>
            <a:r>
              <a:rPr lang="en-US" baseline="0" dirty="0" smtClean="0"/>
              <a:t> a </a:t>
            </a:r>
            <a:r>
              <a:rPr lang="en-US" baseline="0" dirty="0" err="1" smtClean="0"/>
              <a:t>causa</a:t>
            </a:r>
            <a:r>
              <a:rPr lang="en-US" baseline="0" dirty="0" smtClean="0"/>
              <a:t> del </a:t>
            </a:r>
            <a:r>
              <a:rPr lang="en-US" baseline="0" dirty="0" err="1" smtClean="0"/>
              <a:t>telebrajo</a:t>
            </a:r>
            <a:r>
              <a:rPr lang="en-US" baseline="0" dirty="0" smtClean="0"/>
              <a:t>, </a:t>
            </a:r>
            <a:r>
              <a:rPr lang="en-US" baseline="0" dirty="0" err="1" smtClean="0"/>
              <a:t>durante</a:t>
            </a:r>
            <a:r>
              <a:rPr lang="en-US" baseline="0" dirty="0" smtClean="0"/>
              <a:t> la </a:t>
            </a:r>
            <a:r>
              <a:rPr lang="en-US" baseline="0" dirty="0" err="1" smtClean="0"/>
              <a:t>vigencia</a:t>
            </a:r>
            <a:r>
              <a:rPr lang="en-US" baseline="0" dirty="0" smtClean="0"/>
              <a:t> de la </a:t>
            </a:r>
            <a:r>
              <a:rPr lang="en-US" baseline="0" dirty="0" err="1" smtClean="0"/>
              <a:t>relaci</a:t>
            </a:r>
            <a:r>
              <a:rPr lang="en-US" baseline="0" dirty="0" err="1" smtClean="0"/>
              <a:t>ó</a:t>
            </a:r>
            <a:r>
              <a:rPr lang="en-US" baseline="0" dirty="0" err="1" smtClean="0"/>
              <a:t>n</a:t>
            </a:r>
            <a:r>
              <a:rPr lang="en-US" baseline="0" dirty="0" smtClean="0"/>
              <a:t> </a:t>
            </a:r>
            <a:r>
              <a:rPr lang="en-US" baseline="0" dirty="0" err="1" smtClean="0"/>
              <a:t>laboral</a:t>
            </a:r>
            <a:r>
              <a:rPr lang="en-US" baseline="0" dirty="0" smtClean="0"/>
              <a:t> (art.13)</a:t>
            </a:r>
            <a:endParaRPr lang="en-US" dirty="0"/>
          </a:p>
        </p:txBody>
      </p:sp>
      <p:sp>
        <p:nvSpPr>
          <p:cNvPr id="4" name="Slide Number Placeholder 3"/>
          <p:cNvSpPr>
            <a:spLocks noGrp="1"/>
          </p:cNvSpPr>
          <p:nvPr>
            <p:ph type="sldNum" sz="quarter" idx="10"/>
          </p:nvPr>
        </p:nvSpPr>
        <p:spPr/>
        <p:txBody>
          <a:bodyPr/>
          <a:lstStyle/>
          <a:p>
            <a:fld id="{0850632C-9DEE-6743-9AAC-D7321959D200}" type="slidenum">
              <a:rPr lang="en-US" smtClean="0"/>
              <a:t>7</a:t>
            </a:fld>
            <a:endParaRPr lang="en-US"/>
          </a:p>
        </p:txBody>
      </p:sp>
    </p:spTree>
    <p:extLst>
      <p:ext uri="{BB962C8B-B14F-4D97-AF65-F5344CB8AC3E}">
        <p14:creationId xmlns:p14="http://schemas.microsoft.com/office/powerpoint/2010/main" val="316265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inclusion</a:t>
            </a:r>
            <a:r>
              <a:rPr lang="en-US" baseline="0" dirty="0" smtClean="0"/>
              <a:t> en la </a:t>
            </a:r>
            <a:r>
              <a:rPr lang="en-US" baseline="0" dirty="0" err="1" smtClean="0"/>
              <a:t>planilla</a:t>
            </a:r>
            <a:r>
              <a:rPr lang="en-US" baseline="0" dirty="0" smtClean="0"/>
              <a:t> y el </a:t>
            </a:r>
            <a:r>
              <a:rPr lang="en-US" baseline="0" dirty="0" err="1" smtClean="0"/>
              <a:t>aviso</a:t>
            </a:r>
            <a:r>
              <a:rPr lang="en-US" baseline="0" dirty="0" smtClean="0"/>
              <a:t> de </a:t>
            </a:r>
            <a:r>
              <a:rPr lang="en-US" baseline="0" dirty="0" err="1" smtClean="0"/>
              <a:t>entrada</a:t>
            </a:r>
            <a:r>
              <a:rPr lang="en-US" baseline="0" dirty="0" smtClean="0"/>
              <a:t> son </a:t>
            </a:r>
            <a:r>
              <a:rPr lang="en-US" baseline="0" dirty="0" err="1" smtClean="0"/>
              <a:t>requisitos</a:t>
            </a:r>
            <a:r>
              <a:rPr lang="en-US" baseline="0" dirty="0" smtClean="0"/>
              <a:t> </a:t>
            </a:r>
            <a:r>
              <a:rPr lang="en-US" baseline="0" dirty="0" err="1" smtClean="0"/>
              <a:t>mancomunados</a:t>
            </a:r>
            <a:endParaRPr lang="en-US" dirty="0"/>
          </a:p>
        </p:txBody>
      </p:sp>
      <p:sp>
        <p:nvSpPr>
          <p:cNvPr id="4" name="Slide Number Placeholder 3"/>
          <p:cNvSpPr>
            <a:spLocks noGrp="1"/>
          </p:cNvSpPr>
          <p:nvPr>
            <p:ph type="sldNum" sz="quarter" idx="10"/>
          </p:nvPr>
        </p:nvSpPr>
        <p:spPr/>
        <p:txBody>
          <a:bodyPr/>
          <a:lstStyle/>
          <a:p>
            <a:fld id="{0850632C-9DEE-6743-9AAC-D7321959D200}" type="slidenum">
              <a:rPr lang="en-US" smtClean="0"/>
              <a:t>9</a:t>
            </a:fld>
            <a:endParaRPr lang="en-US"/>
          </a:p>
        </p:txBody>
      </p:sp>
    </p:spTree>
    <p:extLst>
      <p:ext uri="{BB962C8B-B14F-4D97-AF65-F5344CB8AC3E}">
        <p14:creationId xmlns:p14="http://schemas.microsoft.com/office/powerpoint/2010/main" val="293394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Adem</a:t>
            </a:r>
            <a:r>
              <a:rPr lang="en-US" dirty="0" err="1" smtClean="0"/>
              <a:t>ás</a:t>
            </a:r>
            <a:r>
              <a:rPr lang="en-US" dirty="0" smtClean="0"/>
              <a:t> de </a:t>
            </a:r>
            <a:r>
              <a:rPr lang="en-US" dirty="0" err="1" smtClean="0"/>
              <a:t>las</a:t>
            </a:r>
            <a:r>
              <a:rPr lang="en-US" dirty="0" smtClean="0"/>
              <a:t> </a:t>
            </a:r>
            <a:r>
              <a:rPr lang="en-US" dirty="0" err="1" smtClean="0"/>
              <a:t>multas</a:t>
            </a:r>
            <a:endParaRPr lang="en-US" dirty="0"/>
          </a:p>
        </p:txBody>
      </p:sp>
      <p:sp>
        <p:nvSpPr>
          <p:cNvPr id="4" name="Slide Number Placeholder 3"/>
          <p:cNvSpPr>
            <a:spLocks noGrp="1"/>
          </p:cNvSpPr>
          <p:nvPr>
            <p:ph type="sldNum" sz="quarter" idx="10"/>
          </p:nvPr>
        </p:nvSpPr>
        <p:spPr/>
        <p:txBody>
          <a:bodyPr/>
          <a:lstStyle/>
          <a:p>
            <a:fld id="{0850632C-9DEE-6743-9AAC-D7321959D200}" type="slidenum">
              <a:rPr lang="en-US" smtClean="0"/>
              <a:t>14</a:t>
            </a:fld>
            <a:endParaRPr lang="en-US"/>
          </a:p>
        </p:txBody>
      </p:sp>
    </p:spTree>
    <p:extLst>
      <p:ext uri="{BB962C8B-B14F-4D97-AF65-F5344CB8AC3E}">
        <p14:creationId xmlns:p14="http://schemas.microsoft.com/office/powerpoint/2010/main" val="393280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PA" noProof="0" dirty="0" smtClean="0"/>
              <a:t>y Reglamento General de Prevención de RP y Seguridad e Higiene en el Trabajo</a:t>
            </a:r>
          </a:p>
          <a:p>
            <a:endParaRPr lang="en-US" dirty="0"/>
          </a:p>
        </p:txBody>
      </p:sp>
      <p:sp>
        <p:nvSpPr>
          <p:cNvPr id="4" name="Slide Number Placeholder 3"/>
          <p:cNvSpPr>
            <a:spLocks noGrp="1"/>
          </p:cNvSpPr>
          <p:nvPr>
            <p:ph type="sldNum" sz="quarter" idx="10"/>
          </p:nvPr>
        </p:nvSpPr>
        <p:spPr/>
        <p:txBody>
          <a:bodyPr/>
          <a:lstStyle/>
          <a:p>
            <a:fld id="{0850632C-9DEE-6743-9AAC-D7321959D200}" type="slidenum">
              <a:rPr lang="en-US" smtClean="0"/>
              <a:t>16</a:t>
            </a:fld>
            <a:endParaRPr lang="en-US"/>
          </a:p>
        </p:txBody>
      </p:sp>
    </p:spTree>
    <p:extLst>
      <p:ext uri="{BB962C8B-B14F-4D97-AF65-F5344CB8AC3E}">
        <p14:creationId xmlns:p14="http://schemas.microsoft.com/office/powerpoint/2010/main" val="229633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6A7F01-4C7D-4796-B5BD-98E0421EFF3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227424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6A7F01-4C7D-4796-B5BD-98E0421EFF30}" type="slidenum">
              <a:rPr lang="en-US" smtClean="0"/>
              <a:t>‹#›</a:t>
            </a:fld>
            <a:endParaRPr lang="en-US"/>
          </a:p>
        </p:txBody>
      </p:sp>
    </p:spTree>
    <p:extLst>
      <p:ext uri="{BB962C8B-B14F-4D97-AF65-F5344CB8AC3E}">
        <p14:creationId xmlns:p14="http://schemas.microsoft.com/office/powerpoint/2010/main" val="26292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6A7F01-4C7D-4796-B5BD-98E0421EFF3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366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00C14CA-57B0-46BD-BAEE-B187EE755FC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A7F01-4C7D-4796-B5BD-98E0421EFF30}" type="slidenum">
              <a:rPr lang="en-US" smtClean="0"/>
              <a:t>‹#›</a:t>
            </a:fld>
            <a:endParaRPr lang="en-US"/>
          </a:p>
        </p:txBody>
      </p:sp>
    </p:spTree>
    <p:extLst>
      <p:ext uri="{BB962C8B-B14F-4D97-AF65-F5344CB8AC3E}">
        <p14:creationId xmlns:p14="http://schemas.microsoft.com/office/powerpoint/2010/main" val="3575466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00C14CA-57B0-46BD-BAEE-B187EE755FC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A7F01-4C7D-4796-B5BD-98E0421EFF3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032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00C14CA-57B0-46BD-BAEE-B187EE755FC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A7F01-4C7D-4796-B5BD-98E0421EFF30}" type="slidenum">
              <a:rPr lang="en-US" smtClean="0"/>
              <a:t>‹#›</a:t>
            </a:fld>
            <a:endParaRPr lang="en-US"/>
          </a:p>
        </p:txBody>
      </p:sp>
    </p:spTree>
    <p:extLst>
      <p:ext uri="{BB962C8B-B14F-4D97-AF65-F5344CB8AC3E}">
        <p14:creationId xmlns:p14="http://schemas.microsoft.com/office/powerpoint/2010/main" val="424507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6A7F01-4C7D-4796-B5BD-98E0421EFF30}"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312754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6A7F01-4C7D-4796-B5BD-98E0421EFF30}"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30232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6A7F01-4C7D-4796-B5BD-98E0421EFF30}"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98685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0C14CA-57B0-46BD-BAEE-B187EE755FC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6A7F01-4C7D-4796-B5BD-98E0421EFF3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412539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0C14CA-57B0-46BD-BAEE-B187EE755FC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6A7F01-4C7D-4796-B5BD-98E0421EFF30}"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182029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C14CA-57B0-46BD-BAEE-B187EE755FC0}" type="datetimeFigureOut">
              <a:rPr lang="en-US" smtClean="0"/>
              <a:t>9/11/20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6A7F01-4C7D-4796-B5BD-98E0421EFF30}"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22620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0C14CA-57B0-46BD-BAEE-B187EE755FC0}" type="datetimeFigureOut">
              <a:rPr lang="en-US" smtClean="0"/>
              <a:t>9/11/20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6A7F01-4C7D-4796-B5BD-98E0421EFF3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7417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C14CA-57B0-46BD-BAEE-B187EE755FC0}" type="datetimeFigureOut">
              <a:rPr lang="en-US" smtClean="0"/>
              <a:t>9/11/20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6A7F01-4C7D-4796-B5BD-98E0421EFF3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68324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0C14CA-57B0-46BD-BAEE-B187EE755FC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6A7F01-4C7D-4796-B5BD-98E0421EFF30}"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116273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0C14CA-57B0-46BD-BAEE-B187EE755FC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A7F01-4C7D-4796-B5BD-98E0421EFF30}"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 y="0"/>
            <a:ext cx="12182600" cy="6858000"/>
          </a:xfrm>
          <a:prstGeom prst="rect">
            <a:avLst/>
          </a:prstGeom>
        </p:spPr>
      </p:pic>
    </p:spTree>
    <p:extLst>
      <p:ext uri="{BB962C8B-B14F-4D97-AF65-F5344CB8AC3E}">
        <p14:creationId xmlns:p14="http://schemas.microsoft.com/office/powerpoint/2010/main" val="3507555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0C14CA-57B0-46BD-BAEE-B187EE755FC0}" type="datetimeFigureOut">
              <a:rPr lang="en-US" smtClean="0"/>
              <a:t>9/11/20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6A7F01-4C7D-4796-B5BD-98E0421EFF30}" type="slidenum">
              <a:rPr lang="en-US" smtClean="0"/>
              <a:t>‹#›</a:t>
            </a:fld>
            <a:endParaRPr lang="en-US"/>
          </a:p>
        </p:txBody>
      </p:sp>
    </p:spTree>
    <p:extLst>
      <p:ext uri="{BB962C8B-B14F-4D97-AF65-F5344CB8AC3E}">
        <p14:creationId xmlns:p14="http://schemas.microsoft.com/office/powerpoint/2010/main" val="36123381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css.gob.pa/avisodeentradadeltrabajador.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s.gob.pa/accidenteatencionmedica.html" TargetMode="Externa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hyperlink" Target="http://www.css.gob.pa/reporteaccidentedetrabajo.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465" y="1757518"/>
            <a:ext cx="10503241" cy="2262781"/>
          </a:xfrm>
        </p:spPr>
        <p:txBody>
          <a:bodyPr>
            <a:normAutofit fontScale="90000"/>
          </a:bodyPr>
          <a:lstStyle/>
          <a:p>
            <a:r>
              <a:rPr lang="es-ES_tradnl" dirty="0" smtClean="0"/>
              <a:t>Cobertura del </a:t>
            </a:r>
            <a:br>
              <a:rPr lang="es-ES_tradnl" dirty="0" smtClean="0"/>
            </a:br>
            <a:r>
              <a:rPr lang="es-ES_tradnl" dirty="0" smtClean="0"/>
              <a:t>Riesgo Profesional</a:t>
            </a:r>
            <a:br>
              <a:rPr lang="es-ES_tradnl" dirty="0" smtClean="0"/>
            </a:br>
            <a:r>
              <a:rPr lang="es-ES_tradnl" sz="4000" dirty="0" smtClean="0"/>
              <a:t>Obligaciones del Empleador</a:t>
            </a:r>
            <a:endParaRPr lang="es-ES_tradnl" dirty="0"/>
          </a:p>
        </p:txBody>
      </p:sp>
      <p:sp>
        <p:nvSpPr>
          <p:cNvPr id="3" name="Subtitle 2"/>
          <p:cNvSpPr>
            <a:spLocks noGrp="1"/>
          </p:cNvSpPr>
          <p:nvPr>
            <p:ph type="subTitle" idx="1"/>
          </p:nvPr>
        </p:nvSpPr>
        <p:spPr>
          <a:xfrm>
            <a:off x="1758807" y="5119287"/>
            <a:ext cx="8915399" cy="925156"/>
          </a:xfrm>
        </p:spPr>
        <p:txBody>
          <a:bodyPr>
            <a:normAutofit/>
          </a:bodyPr>
          <a:lstStyle/>
          <a:p>
            <a:pPr algn="r">
              <a:lnSpc>
                <a:spcPct val="50000"/>
              </a:lnSpc>
            </a:pPr>
            <a:r>
              <a:rPr lang="es-ES_tradnl" sz="2000" dirty="0" smtClean="0">
                <a:solidFill>
                  <a:srgbClr val="000000"/>
                </a:solidFill>
                <a:cs typeface="Arial"/>
              </a:rPr>
              <a:t>Por: </a:t>
            </a:r>
            <a:r>
              <a:rPr lang="es-ES_tradnl" sz="2000" b="1" dirty="0" smtClean="0">
                <a:solidFill>
                  <a:srgbClr val="000000"/>
                </a:solidFill>
                <a:cs typeface="Arial"/>
              </a:rPr>
              <a:t>Rosilda Robinson Vega</a:t>
            </a:r>
          </a:p>
          <a:p>
            <a:pPr algn="r">
              <a:lnSpc>
                <a:spcPct val="50000"/>
              </a:lnSpc>
            </a:pPr>
            <a:r>
              <a:rPr lang="es-ES_tradnl" sz="2000" dirty="0" smtClean="0">
                <a:solidFill>
                  <a:srgbClr val="000000"/>
                </a:solidFill>
                <a:cs typeface="Arial"/>
              </a:rPr>
              <a:t>Abogada de la Caja de Seguro Social (CSS)</a:t>
            </a:r>
          </a:p>
          <a:p>
            <a:pPr algn="r">
              <a:lnSpc>
                <a:spcPct val="50000"/>
              </a:lnSpc>
            </a:pPr>
            <a:r>
              <a:rPr lang="es-ES_tradnl" sz="2000" dirty="0" smtClean="0">
                <a:solidFill>
                  <a:srgbClr val="000000"/>
                </a:solidFill>
                <a:cs typeface="Arial"/>
              </a:rPr>
              <a:t>22 de septiembre de 2020</a:t>
            </a:r>
          </a:p>
          <a:p>
            <a:pPr algn="r">
              <a:lnSpc>
                <a:spcPct val="50000"/>
              </a:lnSpc>
            </a:pPr>
            <a:endParaRPr lang="es-ES_tradnl" dirty="0"/>
          </a:p>
        </p:txBody>
      </p:sp>
    </p:spTree>
    <p:extLst>
      <p:ext uri="{BB962C8B-B14F-4D97-AF65-F5344CB8AC3E}">
        <p14:creationId xmlns:p14="http://schemas.microsoft.com/office/powerpoint/2010/main" val="39379859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isodeentradadeltrabajado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750" t="7136" r="-2039" b="40758"/>
          <a:stretch/>
        </p:blipFill>
        <p:spPr>
          <a:xfrm>
            <a:off x="1001371" y="915822"/>
            <a:ext cx="7266046" cy="5342237"/>
          </a:xfrm>
        </p:spPr>
      </p:pic>
      <p:sp>
        <p:nvSpPr>
          <p:cNvPr id="6" name="TextBox 5"/>
          <p:cNvSpPr txBox="1"/>
          <p:nvPr/>
        </p:nvSpPr>
        <p:spPr>
          <a:xfrm>
            <a:off x="2711031" y="6178763"/>
            <a:ext cx="7730098" cy="276999"/>
          </a:xfrm>
          <a:prstGeom prst="rect">
            <a:avLst/>
          </a:prstGeom>
          <a:noFill/>
        </p:spPr>
        <p:txBody>
          <a:bodyPr wrap="square" rtlCol="0">
            <a:spAutoFit/>
          </a:bodyPr>
          <a:lstStyle/>
          <a:p>
            <a:r>
              <a:rPr lang="en-US" sz="1200" dirty="0" err="1" smtClean="0"/>
              <a:t>Fuente</a:t>
            </a:r>
            <a:r>
              <a:rPr lang="en-US" sz="1200" dirty="0" smtClean="0"/>
              <a:t>: </a:t>
            </a:r>
            <a:r>
              <a:rPr lang="es-PA" sz="1200" u="sng" dirty="0">
                <a:hlinkClick r:id="rId3"/>
              </a:rPr>
              <a:t>http://www.css.gob.pa/avisodeentradadeltrabajador.html</a:t>
            </a:r>
            <a:r>
              <a:rPr lang="en-US" sz="1200" dirty="0"/>
              <a:t> </a:t>
            </a:r>
            <a:r>
              <a:rPr lang="en-US" sz="1200" dirty="0" smtClean="0"/>
              <a:t>  </a:t>
            </a:r>
            <a:endParaRPr lang="en-US" sz="1200" dirty="0"/>
          </a:p>
        </p:txBody>
      </p:sp>
      <p:sp>
        <p:nvSpPr>
          <p:cNvPr id="8" name="TextBox 7"/>
          <p:cNvSpPr txBox="1"/>
          <p:nvPr/>
        </p:nvSpPr>
        <p:spPr>
          <a:xfrm>
            <a:off x="7803369" y="2234612"/>
            <a:ext cx="3565860" cy="1754327"/>
          </a:xfrm>
          <a:prstGeom prst="rect">
            <a:avLst/>
          </a:prstGeom>
          <a:noFill/>
        </p:spPr>
        <p:txBody>
          <a:bodyPr wrap="square" rtlCol="0">
            <a:spAutoFit/>
          </a:bodyPr>
          <a:lstStyle/>
          <a:p>
            <a:pPr algn="ctr"/>
            <a:r>
              <a:rPr lang="es-PA" dirty="0" smtClean="0"/>
              <a:t>Debe presentarse en original y una copia en las Agencias Administrativas de la CSS a nivel nacional, </a:t>
            </a:r>
            <a:r>
              <a:rPr lang="es-PA" b="1" dirty="0" smtClean="0"/>
              <a:t>con anterioridad al inicio de labores</a:t>
            </a:r>
            <a:r>
              <a:rPr lang="es-PA" dirty="0"/>
              <a:t> </a:t>
            </a:r>
            <a:r>
              <a:rPr lang="es-PA" b="1" dirty="0" smtClean="0"/>
              <a:t>del trabajador</a:t>
            </a:r>
          </a:p>
        </p:txBody>
      </p:sp>
    </p:spTree>
    <p:extLst>
      <p:ext uri="{BB962C8B-B14F-4D97-AF65-F5344CB8AC3E}">
        <p14:creationId xmlns:p14="http://schemas.microsoft.com/office/powerpoint/2010/main" val="16897890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39567" y="1124760"/>
            <a:ext cx="5691073" cy="1280890"/>
          </a:xfrm>
        </p:spPr>
        <p:txBody>
          <a:bodyPr>
            <a:normAutofit fontScale="90000"/>
          </a:bodyPr>
          <a:lstStyle/>
          <a:p>
            <a:pPr lvl="0" algn="just"/>
            <a:r>
              <a:rPr lang="es-ES_tradnl" sz="3200" b="1" dirty="0" smtClean="0">
                <a:solidFill>
                  <a:srgbClr val="000000"/>
                </a:solidFill>
                <a:cs typeface="Arial"/>
              </a:rPr>
              <a:t>Obligaci</a:t>
            </a:r>
            <a:r>
              <a:rPr lang="es-ES_tradnl" sz="3200" b="1" dirty="0" smtClean="0">
                <a:solidFill>
                  <a:srgbClr val="000000"/>
                </a:solidFill>
                <a:cs typeface="Arial"/>
              </a:rPr>
              <a:t>ón del empleador</a:t>
            </a:r>
            <a:br>
              <a:rPr lang="es-ES_tradnl" sz="3200" b="1" dirty="0" smtClean="0">
                <a:solidFill>
                  <a:srgbClr val="000000"/>
                </a:solidFill>
                <a:cs typeface="Arial"/>
              </a:rPr>
            </a:br>
            <a:r>
              <a:rPr lang="es-ES_tradnl" sz="3200" b="1" dirty="0" smtClean="0">
                <a:solidFill>
                  <a:srgbClr val="000000"/>
                </a:solidFill>
                <a:cs typeface="Arial"/>
              </a:rPr>
              <a:t/>
            </a:r>
            <a:br>
              <a:rPr lang="es-ES_tradnl" sz="3200" b="1" dirty="0" smtClean="0">
                <a:solidFill>
                  <a:srgbClr val="000000"/>
                </a:solidFill>
                <a:cs typeface="Arial"/>
              </a:rPr>
            </a:br>
            <a:r>
              <a:rPr lang="es-ES_tradnl" sz="2700" b="1" dirty="0" smtClean="0">
                <a:solidFill>
                  <a:srgbClr val="000000"/>
                </a:solidFill>
                <a:cs typeface="Arial"/>
              </a:rPr>
              <a:t>Reportar </a:t>
            </a:r>
            <a:r>
              <a:rPr lang="es-ES_tradnl" sz="2700" dirty="0">
                <a:solidFill>
                  <a:srgbClr val="000000"/>
                </a:solidFill>
                <a:cs typeface="Arial"/>
              </a:rPr>
              <a:t>el accidente </a:t>
            </a:r>
            <a:r>
              <a:rPr lang="es-ES_tradnl" sz="2700" dirty="0" smtClean="0">
                <a:solidFill>
                  <a:srgbClr val="000000"/>
                </a:solidFill>
                <a:cs typeface="Arial"/>
              </a:rPr>
              <a:t/>
            </a:r>
            <a:br>
              <a:rPr lang="es-ES_tradnl" sz="2700" dirty="0" smtClean="0">
                <a:solidFill>
                  <a:srgbClr val="000000"/>
                </a:solidFill>
                <a:cs typeface="Arial"/>
              </a:rPr>
            </a:br>
            <a:r>
              <a:rPr lang="es-ES_tradnl" sz="2700" dirty="0" smtClean="0">
                <a:solidFill>
                  <a:srgbClr val="000000"/>
                </a:solidFill>
                <a:cs typeface="Arial"/>
              </a:rPr>
              <a:t>de </a:t>
            </a:r>
            <a:r>
              <a:rPr lang="es-ES_tradnl" sz="2700" dirty="0">
                <a:solidFill>
                  <a:srgbClr val="000000"/>
                </a:solidFill>
                <a:cs typeface="Arial"/>
              </a:rPr>
              <a:t>trabajo </a:t>
            </a:r>
            <a:r>
              <a:rPr lang="es-ES_tradnl" sz="2700" dirty="0" smtClean="0">
                <a:solidFill>
                  <a:srgbClr val="000000"/>
                </a:solidFill>
                <a:cs typeface="Arial"/>
              </a:rPr>
              <a:t>o la enfermedad profesional</a:t>
            </a:r>
            <a:r>
              <a:rPr lang="en-US" sz="2700" b="1" dirty="0">
                <a:solidFill>
                  <a:srgbClr val="000000"/>
                </a:solidFill>
                <a:cs typeface="Arial"/>
              </a:rPr>
              <a:t/>
            </a:r>
            <a:br>
              <a:rPr lang="en-US" sz="2700" b="1" dirty="0">
                <a:solidFill>
                  <a:srgbClr val="000000"/>
                </a:solidFill>
                <a:cs typeface="Arial"/>
              </a:rPr>
            </a:br>
            <a:r>
              <a:rPr lang="es-ES_tradnl" sz="3200" dirty="0">
                <a:solidFill>
                  <a:srgbClr val="000000"/>
                </a:solidFill>
                <a:cs typeface="Arial"/>
              </a:rPr>
              <a:t>	</a:t>
            </a:r>
            <a:endParaRPr lang="en-US" sz="3200" dirty="0">
              <a:solidFill>
                <a:srgbClr val="000000"/>
              </a:solidFill>
              <a:cs typeface="Arial"/>
            </a:endParaRPr>
          </a:p>
        </p:txBody>
      </p:sp>
      <p:sp>
        <p:nvSpPr>
          <p:cNvPr id="6" name="TextBox 5"/>
          <p:cNvSpPr txBox="1"/>
          <p:nvPr/>
        </p:nvSpPr>
        <p:spPr>
          <a:xfrm>
            <a:off x="5640428" y="3518448"/>
            <a:ext cx="5763990" cy="2287806"/>
          </a:xfrm>
          <a:prstGeom prst="rect">
            <a:avLst/>
          </a:prstGeom>
          <a:noFill/>
        </p:spPr>
        <p:txBody>
          <a:bodyPr wrap="square" rtlCol="0">
            <a:spAutoFit/>
          </a:bodyPr>
          <a:lstStyle/>
          <a:p>
            <a:pPr marL="342900" indent="-342900" algn="just" defTabSz="457200">
              <a:spcBef>
                <a:spcPts val="1000"/>
              </a:spcBef>
              <a:buClr>
                <a:schemeClr val="accent1"/>
              </a:buClr>
              <a:buFont typeface="Arial"/>
              <a:buChar char="•"/>
            </a:pPr>
            <a:r>
              <a:rPr lang="es-PA" dirty="0">
                <a:solidFill>
                  <a:srgbClr val="000000"/>
                </a:solidFill>
                <a:cs typeface="Arial"/>
              </a:rPr>
              <a:t>D</a:t>
            </a:r>
            <a:r>
              <a:rPr lang="es-PA" dirty="0">
                <a:solidFill>
                  <a:srgbClr val="000000"/>
                </a:solidFill>
                <a:cs typeface="Arial"/>
              </a:rPr>
              <a:t>entro del término máximo de 48 horas, de cualquier hecho que pueda constituir un RP.</a:t>
            </a:r>
          </a:p>
          <a:p>
            <a:pPr marL="342900" indent="-342900" algn="just" defTabSz="457200">
              <a:spcBef>
                <a:spcPts val="1000"/>
              </a:spcBef>
              <a:buClr>
                <a:schemeClr val="accent1"/>
              </a:buClr>
              <a:buFont typeface="Arial"/>
              <a:buChar char="•"/>
            </a:pPr>
            <a:r>
              <a:rPr lang="es-PA" dirty="0" smtClean="0">
                <a:solidFill>
                  <a:srgbClr val="000000"/>
                </a:solidFill>
                <a:cs typeface="Arial"/>
              </a:rPr>
              <a:t>Se </a:t>
            </a:r>
            <a:r>
              <a:rPr lang="es-PA" dirty="0">
                <a:solidFill>
                  <a:srgbClr val="000000"/>
                </a:solidFill>
                <a:cs typeface="Arial"/>
              </a:rPr>
              <a:t>presume </a:t>
            </a:r>
            <a:r>
              <a:rPr lang="es-PA" dirty="0" smtClean="0"/>
              <a:t>que el patrono, o en su caso, el representante de éste, tiene conocimiento inmediato de los riesgos profesionales.</a:t>
            </a:r>
          </a:p>
          <a:p>
            <a:pPr marL="342900" indent="-342900" algn="just" defTabSz="457200">
              <a:spcBef>
                <a:spcPts val="1000"/>
              </a:spcBef>
              <a:buClr>
                <a:schemeClr val="accent1"/>
              </a:buClr>
              <a:buFont typeface="Arial"/>
              <a:buChar char="•"/>
            </a:pPr>
            <a:r>
              <a:rPr lang="es-PA" dirty="0"/>
              <a:t>El aviso de denuncia de accidente deberá ser formulado por escrito a la </a:t>
            </a:r>
            <a:r>
              <a:rPr lang="es-PA" dirty="0" smtClean="0"/>
              <a:t>CSS. </a:t>
            </a:r>
            <a:endParaRPr lang="en-US" dirty="0"/>
          </a:p>
        </p:txBody>
      </p:sp>
      <p:sp>
        <p:nvSpPr>
          <p:cNvPr id="7" name="TextBox 6"/>
          <p:cNvSpPr txBox="1"/>
          <p:nvPr/>
        </p:nvSpPr>
        <p:spPr>
          <a:xfrm>
            <a:off x="5409849" y="6252029"/>
            <a:ext cx="5446481" cy="276999"/>
          </a:xfrm>
          <a:prstGeom prst="rect">
            <a:avLst/>
          </a:prstGeom>
          <a:noFill/>
        </p:spPr>
        <p:txBody>
          <a:bodyPr wrap="square" rtlCol="0">
            <a:spAutoFit/>
          </a:bodyPr>
          <a:lstStyle/>
          <a:p>
            <a:r>
              <a:rPr lang="en-US" sz="1200" dirty="0" err="1" smtClean="0"/>
              <a:t>Fuente</a:t>
            </a:r>
            <a:r>
              <a:rPr lang="en-US" sz="1200" dirty="0" smtClean="0"/>
              <a:t>: </a:t>
            </a:r>
            <a:r>
              <a:rPr lang="en-US" sz="1200" u="sng" dirty="0" smtClean="0"/>
              <a:t> </a:t>
            </a:r>
            <a:r>
              <a:rPr lang="en-US" sz="1200" u="sng" dirty="0">
                <a:hlinkClick r:id="rId2"/>
              </a:rPr>
              <a:t>http://www.css.gob.pa/</a:t>
            </a:r>
            <a:r>
              <a:rPr lang="en-US" sz="1200" u="sng" dirty="0" smtClean="0">
                <a:hlinkClick r:id="rId2"/>
              </a:rPr>
              <a:t>accidenteatencionmedica.html</a:t>
            </a:r>
            <a:endParaRPr lang="en-US" sz="1200" dirty="0"/>
          </a:p>
        </p:txBody>
      </p:sp>
      <p:pic>
        <p:nvPicPr>
          <p:cNvPr id="3" name="Content Placeholder 2" descr="AVISO DE DENUNCIA DE ACCIDENTE DE TRABAJO Y O DE A MEDICAx.pdf"/>
          <p:cNvPicPr>
            <a:picLocks noGrp="1" noChangeAspect="1"/>
          </p:cNvPicPr>
          <p:nvPr>
            <p:ph idx="1"/>
          </p:nvPr>
        </p:nvPicPr>
        <p:blipFill rotWithShape="1">
          <a:blip r:embed="rId3">
            <a:extLst>
              <a:ext uri="{28A0092B-C50C-407E-A947-70E740481C1C}">
                <a14:useLocalDpi xmlns:a14="http://schemas.microsoft.com/office/drawing/2010/main" val="0"/>
              </a:ext>
            </a:extLst>
          </a:blip>
          <a:srcRect l="7435" t="11249" r="6280" b="22166"/>
          <a:stretch/>
        </p:blipFill>
        <p:spPr>
          <a:xfrm>
            <a:off x="726927" y="774051"/>
            <a:ext cx="4726323" cy="5161366"/>
          </a:xfrm>
        </p:spPr>
      </p:pic>
    </p:spTree>
    <p:extLst>
      <p:ext uri="{BB962C8B-B14F-4D97-AF65-F5344CB8AC3E}">
        <p14:creationId xmlns:p14="http://schemas.microsoft.com/office/powerpoint/2010/main" val="1418861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ORMULARIO REPORTE DE ACCIDENTES DE TRABAJO Y ENFERMEDAD PROFESIONAL.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664" t="3323" r="5833" b="16525"/>
          <a:stretch/>
        </p:blipFill>
        <p:spPr>
          <a:xfrm>
            <a:off x="842617" y="168242"/>
            <a:ext cx="4493958" cy="6555437"/>
          </a:xfrm>
        </p:spPr>
      </p:pic>
      <p:sp>
        <p:nvSpPr>
          <p:cNvPr id="4" name="Title 1"/>
          <p:cNvSpPr>
            <a:spLocks noGrp="1"/>
          </p:cNvSpPr>
          <p:nvPr>
            <p:ph type="title"/>
          </p:nvPr>
        </p:nvSpPr>
        <p:spPr>
          <a:xfrm>
            <a:off x="5739567" y="1124760"/>
            <a:ext cx="4701559" cy="1280890"/>
          </a:xfrm>
        </p:spPr>
        <p:txBody>
          <a:bodyPr>
            <a:normAutofit fontScale="90000"/>
          </a:bodyPr>
          <a:lstStyle/>
          <a:p>
            <a:pPr lvl="0"/>
            <a:r>
              <a:rPr lang="es-ES_tradnl" sz="3200" b="1" dirty="0">
                <a:solidFill>
                  <a:srgbClr val="000000"/>
                </a:solidFill>
                <a:cs typeface="Arial"/>
              </a:rPr>
              <a:t>Reportar el accidente </a:t>
            </a:r>
            <a:r>
              <a:rPr lang="es-ES_tradnl" sz="3200" b="1" dirty="0" smtClean="0">
                <a:solidFill>
                  <a:srgbClr val="000000"/>
                </a:solidFill>
                <a:cs typeface="Arial"/>
              </a:rPr>
              <a:t/>
            </a:r>
            <a:br>
              <a:rPr lang="es-ES_tradnl" sz="3200" b="1" dirty="0" smtClean="0">
                <a:solidFill>
                  <a:srgbClr val="000000"/>
                </a:solidFill>
                <a:cs typeface="Arial"/>
              </a:rPr>
            </a:br>
            <a:r>
              <a:rPr lang="es-ES_tradnl" sz="3200" b="1" dirty="0" smtClean="0">
                <a:solidFill>
                  <a:srgbClr val="000000"/>
                </a:solidFill>
                <a:cs typeface="Arial"/>
              </a:rPr>
              <a:t>de </a:t>
            </a:r>
            <a:r>
              <a:rPr lang="es-ES_tradnl" sz="3200" b="1" dirty="0">
                <a:solidFill>
                  <a:srgbClr val="000000"/>
                </a:solidFill>
                <a:cs typeface="Arial"/>
              </a:rPr>
              <a:t>trabajo </a:t>
            </a:r>
            <a:r>
              <a:rPr lang="es-ES_tradnl" sz="3200" b="1" dirty="0" smtClean="0">
                <a:solidFill>
                  <a:srgbClr val="000000"/>
                </a:solidFill>
                <a:cs typeface="Arial"/>
              </a:rPr>
              <a:t>o la enfermedad profesional</a:t>
            </a:r>
            <a:r>
              <a:rPr lang="en-US" sz="3200" b="1" dirty="0">
                <a:solidFill>
                  <a:srgbClr val="000000"/>
                </a:solidFill>
                <a:cs typeface="Arial"/>
              </a:rPr>
              <a:t/>
            </a:r>
            <a:br>
              <a:rPr lang="en-US" sz="3200" b="1" dirty="0">
                <a:solidFill>
                  <a:srgbClr val="000000"/>
                </a:solidFill>
                <a:cs typeface="Arial"/>
              </a:rPr>
            </a:br>
            <a:r>
              <a:rPr lang="es-ES_tradnl" sz="3200" dirty="0">
                <a:solidFill>
                  <a:srgbClr val="000000"/>
                </a:solidFill>
                <a:cs typeface="Arial"/>
              </a:rPr>
              <a:t>	</a:t>
            </a:r>
            <a:endParaRPr lang="en-US" sz="3200" dirty="0">
              <a:solidFill>
                <a:srgbClr val="000000"/>
              </a:solidFill>
              <a:cs typeface="Arial"/>
            </a:endParaRPr>
          </a:p>
        </p:txBody>
      </p:sp>
      <p:sp>
        <p:nvSpPr>
          <p:cNvPr id="6" name="TextBox 5"/>
          <p:cNvSpPr txBox="1"/>
          <p:nvPr/>
        </p:nvSpPr>
        <p:spPr>
          <a:xfrm>
            <a:off x="5654084" y="3040538"/>
            <a:ext cx="5763990" cy="646331"/>
          </a:xfrm>
          <a:prstGeom prst="rect">
            <a:avLst/>
          </a:prstGeom>
          <a:noFill/>
        </p:spPr>
        <p:txBody>
          <a:bodyPr wrap="square" rtlCol="0">
            <a:spAutoFit/>
          </a:bodyPr>
          <a:lstStyle/>
          <a:p>
            <a:pPr marL="342900" indent="-342900" algn="just" defTabSz="457200">
              <a:spcBef>
                <a:spcPts val="1000"/>
              </a:spcBef>
              <a:buClr>
                <a:schemeClr val="accent1"/>
              </a:buClr>
              <a:buFont typeface="Arial"/>
              <a:buChar char="•"/>
            </a:pPr>
            <a:r>
              <a:rPr lang="es-PA" dirty="0" smtClean="0">
                <a:solidFill>
                  <a:srgbClr val="000000"/>
                </a:solidFill>
                <a:cs typeface="Arial"/>
              </a:rPr>
              <a:t>Formulario que se debe presentar para el tr</a:t>
            </a:r>
            <a:r>
              <a:rPr lang="es-PA" dirty="0" smtClean="0">
                <a:solidFill>
                  <a:srgbClr val="000000"/>
                </a:solidFill>
                <a:cs typeface="Arial"/>
              </a:rPr>
              <a:t>ámite de incapacidad por RP</a:t>
            </a:r>
            <a:endParaRPr lang="en-US" dirty="0"/>
          </a:p>
        </p:txBody>
      </p:sp>
      <p:sp>
        <p:nvSpPr>
          <p:cNvPr id="7" name="TextBox 6"/>
          <p:cNvSpPr txBox="1"/>
          <p:nvPr/>
        </p:nvSpPr>
        <p:spPr>
          <a:xfrm>
            <a:off x="5409849" y="6252029"/>
            <a:ext cx="5446481" cy="276999"/>
          </a:xfrm>
          <a:prstGeom prst="rect">
            <a:avLst/>
          </a:prstGeom>
          <a:noFill/>
        </p:spPr>
        <p:txBody>
          <a:bodyPr wrap="square" rtlCol="0">
            <a:spAutoFit/>
          </a:bodyPr>
          <a:lstStyle/>
          <a:p>
            <a:r>
              <a:rPr lang="en-US" sz="1200" dirty="0" err="1" smtClean="0"/>
              <a:t>Fuente</a:t>
            </a:r>
            <a:r>
              <a:rPr lang="en-US" sz="1200" dirty="0" smtClean="0"/>
              <a:t>: </a:t>
            </a:r>
            <a:r>
              <a:rPr lang="en-US" sz="1200" u="sng" dirty="0" smtClean="0"/>
              <a:t> </a:t>
            </a:r>
            <a:r>
              <a:rPr lang="en-US" sz="1200" dirty="0">
                <a:hlinkClick r:id="rId3"/>
              </a:rPr>
              <a:t>http://www.css.gob.pa/</a:t>
            </a:r>
            <a:r>
              <a:rPr lang="en-US" sz="1200" dirty="0" smtClean="0">
                <a:hlinkClick r:id="rId3"/>
              </a:rPr>
              <a:t>reporteaccidentedetrabajo.html</a:t>
            </a:r>
            <a:endParaRPr lang="en-US" sz="1200" dirty="0"/>
          </a:p>
        </p:txBody>
      </p:sp>
    </p:spTree>
    <p:extLst>
      <p:ext uri="{BB962C8B-B14F-4D97-AF65-F5344CB8AC3E}">
        <p14:creationId xmlns:p14="http://schemas.microsoft.com/office/powerpoint/2010/main" val="26732077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257" y="1002650"/>
            <a:ext cx="8911687" cy="1280890"/>
          </a:xfrm>
        </p:spPr>
        <p:txBody>
          <a:bodyPr/>
          <a:lstStyle/>
          <a:p>
            <a:pPr algn="ctr"/>
            <a:r>
              <a:rPr lang="es-ES_tradnl" b="1" dirty="0"/>
              <a:t>Obligaciones de los </a:t>
            </a:r>
            <a:r>
              <a:rPr lang="es-ES_tradnl" b="1" dirty="0" smtClean="0"/>
              <a:t>Empleadores</a:t>
            </a:r>
            <a:endParaRPr lang="en-US" dirty="0"/>
          </a:p>
        </p:txBody>
      </p:sp>
      <p:sp>
        <p:nvSpPr>
          <p:cNvPr id="3" name="Content Placeholder 2"/>
          <p:cNvSpPr>
            <a:spLocks noGrp="1"/>
          </p:cNvSpPr>
          <p:nvPr>
            <p:ph idx="1"/>
          </p:nvPr>
        </p:nvSpPr>
        <p:spPr>
          <a:xfrm>
            <a:off x="793770" y="1880493"/>
            <a:ext cx="10735266" cy="4348215"/>
          </a:xfrm>
        </p:spPr>
        <p:txBody>
          <a:bodyPr>
            <a:normAutofit/>
          </a:bodyPr>
          <a:lstStyle/>
          <a:p>
            <a:pPr algn="just">
              <a:buFont typeface="Arial"/>
              <a:buChar char="•"/>
            </a:pPr>
            <a:r>
              <a:rPr lang="es-ES_tradnl" b="1" dirty="0" smtClean="0">
                <a:solidFill>
                  <a:srgbClr val="000000"/>
                </a:solidFill>
                <a:latin typeface="Arial"/>
                <a:ea typeface="ＭＳ 明朝"/>
                <a:cs typeface="Arial"/>
              </a:rPr>
              <a:t>PAGAR LA PRIMA </a:t>
            </a:r>
            <a:r>
              <a:rPr lang="es-ES_tradnl" dirty="0" smtClean="0">
                <a:solidFill>
                  <a:srgbClr val="000000"/>
                </a:solidFill>
                <a:latin typeface="Arial"/>
                <a:ea typeface="ＭＳ 明朝"/>
                <a:cs typeface="Arial"/>
              </a:rPr>
              <a:t>oportunamente</a:t>
            </a:r>
            <a:r>
              <a:rPr lang="es-ES_tradnl" b="1" dirty="0" smtClean="0">
                <a:solidFill>
                  <a:srgbClr val="000000"/>
                </a:solidFill>
                <a:latin typeface="Arial"/>
                <a:ea typeface="ＭＳ 明朝"/>
                <a:cs typeface="Arial"/>
              </a:rPr>
              <a:t> </a:t>
            </a:r>
            <a:r>
              <a:rPr lang="es-ES_tradnl" dirty="0" smtClean="0">
                <a:solidFill>
                  <a:srgbClr val="000000"/>
                </a:solidFill>
                <a:latin typeface="Arial"/>
                <a:ea typeface="ＭＳ 明朝"/>
                <a:cs typeface="Arial"/>
              </a:rPr>
              <a:t>según </a:t>
            </a:r>
            <a:r>
              <a:rPr lang="es-ES_tradnl" dirty="0">
                <a:solidFill>
                  <a:srgbClr val="000000"/>
                </a:solidFill>
                <a:latin typeface="Arial"/>
                <a:ea typeface="ＭＳ 明朝"/>
                <a:cs typeface="Arial"/>
              </a:rPr>
              <a:t>el salario que percibe el empleado y el riesgo inherente a la actividad de la empresa o establecimiento de que se trate</a:t>
            </a:r>
            <a:r>
              <a:rPr lang="es-ES_tradnl" dirty="0" smtClean="0">
                <a:solidFill>
                  <a:srgbClr val="000000"/>
                </a:solidFill>
                <a:latin typeface="Arial"/>
                <a:ea typeface="ＭＳ 明朝"/>
                <a:cs typeface="Arial"/>
              </a:rPr>
              <a:t>.</a:t>
            </a:r>
          </a:p>
          <a:p>
            <a:pPr lvl="1" algn="just">
              <a:buFont typeface="Arial"/>
              <a:buChar char="•"/>
            </a:pPr>
            <a:r>
              <a:rPr lang="es-ES_tradnl" dirty="0" smtClean="0">
                <a:solidFill>
                  <a:srgbClr val="000000"/>
                </a:solidFill>
                <a:latin typeface="Arial"/>
                <a:ea typeface="ＭＳ 明朝"/>
                <a:cs typeface="Arial"/>
              </a:rPr>
              <a:t>Declarar a los empleados en la planilla correspondiente</a:t>
            </a:r>
          </a:p>
          <a:p>
            <a:pPr lvl="1" algn="just">
              <a:buFont typeface="Arial"/>
              <a:buChar char="•"/>
            </a:pPr>
            <a:r>
              <a:rPr lang="es-ES_tradnl" dirty="0" smtClean="0">
                <a:solidFill>
                  <a:srgbClr val="000000"/>
                </a:solidFill>
                <a:latin typeface="Arial"/>
                <a:ea typeface="ＭＳ 明朝"/>
                <a:cs typeface="Arial"/>
              </a:rPr>
              <a:t>Estar al d</a:t>
            </a:r>
            <a:r>
              <a:rPr lang="es-ES_tradnl" dirty="0" smtClean="0">
                <a:solidFill>
                  <a:srgbClr val="000000"/>
                </a:solidFill>
                <a:latin typeface="Arial"/>
                <a:ea typeface="ＭＳ 明朝"/>
                <a:cs typeface="Arial"/>
              </a:rPr>
              <a:t>ía en el convenio o arreglo de pago</a:t>
            </a:r>
            <a:endParaRPr lang="es-ES_tradnl" dirty="0" smtClean="0">
              <a:solidFill>
                <a:srgbClr val="000000"/>
              </a:solidFill>
              <a:latin typeface="Arial"/>
              <a:ea typeface="ＭＳ 明朝"/>
              <a:cs typeface="Arial"/>
            </a:endParaRPr>
          </a:p>
          <a:p>
            <a:pPr marL="0" indent="0" algn="just">
              <a:buNone/>
            </a:pPr>
            <a:endParaRPr lang="es-ES_tradnl" dirty="0" smtClean="0">
              <a:solidFill>
                <a:srgbClr val="000000"/>
              </a:solidFill>
              <a:latin typeface="Arial"/>
              <a:cs typeface="Arial"/>
            </a:endParaRPr>
          </a:p>
          <a:p>
            <a:pPr algn="just">
              <a:buFont typeface="Arial"/>
              <a:buChar char="•"/>
            </a:pPr>
            <a:r>
              <a:rPr lang="es-ES_tradnl" b="1" dirty="0" smtClean="0">
                <a:solidFill>
                  <a:srgbClr val="000000"/>
                </a:solidFill>
                <a:latin typeface="Arial"/>
                <a:cs typeface="Arial"/>
              </a:rPr>
              <a:t>No </a:t>
            </a:r>
            <a:r>
              <a:rPr lang="es-ES_tradnl" b="1" dirty="0">
                <a:solidFill>
                  <a:srgbClr val="000000"/>
                </a:solidFill>
                <a:latin typeface="Arial"/>
                <a:cs typeface="Arial"/>
              </a:rPr>
              <a:t>podrá permitir el trabajo a un asegurado incapacitado</a:t>
            </a:r>
            <a:r>
              <a:rPr lang="es-ES_tradnl" dirty="0">
                <a:solidFill>
                  <a:srgbClr val="000000"/>
                </a:solidFill>
                <a:latin typeface="Arial"/>
                <a:cs typeface="Arial"/>
              </a:rPr>
              <a:t>, durante el tiempo que dure la incapacidad</a:t>
            </a:r>
            <a:endParaRPr lang="en-US" dirty="0">
              <a:solidFill>
                <a:srgbClr val="000000"/>
              </a:solidFill>
              <a:latin typeface="Arial"/>
              <a:cs typeface="Arial"/>
            </a:endParaRPr>
          </a:p>
          <a:p>
            <a:pPr lvl="0" algn="just">
              <a:buFont typeface="Arial"/>
              <a:buChar char="•"/>
            </a:pPr>
            <a:endParaRPr lang="es-ES_tradnl" dirty="0" smtClean="0">
              <a:solidFill>
                <a:srgbClr val="000000"/>
              </a:solidFill>
              <a:latin typeface="Arial"/>
              <a:cs typeface="Arial"/>
            </a:endParaRPr>
          </a:p>
          <a:p>
            <a:pPr lvl="0" algn="just">
              <a:buFont typeface="Arial"/>
              <a:buChar char="•"/>
            </a:pPr>
            <a:r>
              <a:rPr lang="es-ES_tradnl" b="1" dirty="0" smtClean="0">
                <a:solidFill>
                  <a:srgbClr val="000000"/>
                </a:solidFill>
                <a:latin typeface="Arial"/>
                <a:cs typeface="Arial"/>
              </a:rPr>
              <a:t>Reportar</a:t>
            </a:r>
            <a:r>
              <a:rPr lang="es-ES_tradnl" dirty="0" smtClean="0">
                <a:solidFill>
                  <a:srgbClr val="000000"/>
                </a:solidFill>
                <a:latin typeface="Arial"/>
                <a:cs typeface="Arial"/>
              </a:rPr>
              <a:t> </a:t>
            </a:r>
            <a:r>
              <a:rPr lang="es-ES_tradnl" dirty="0">
                <a:solidFill>
                  <a:srgbClr val="000000"/>
                </a:solidFill>
                <a:latin typeface="Arial"/>
                <a:cs typeface="Arial"/>
              </a:rPr>
              <a:t>la desaparición </a:t>
            </a:r>
            <a:r>
              <a:rPr lang="es-ES_tradnl" dirty="0" smtClean="0">
                <a:solidFill>
                  <a:srgbClr val="000000"/>
                </a:solidFill>
                <a:latin typeface="Arial"/>
                <a:cs typeface="Arial"/>
              </a:rPr>
              <a:t>f</a:t>
            </a:r>
            <a:r>
              <a:rPr lang="es-ES_tradnl" dirty="0" smtClean="0">
                <a:solidFill>
                  <a:srgbClr val="000000"/>
                </a:solidFill>
                <a:latin typeface="Arial"/>
                <a:cs typeface="Arial"/>
              </a:rPr>
              <a:t>ísica </a:t>
            </a:r>
            <a:r>
              <a:rPr lang="es-ES_tradnl" dirty="0" smtClean="0">
                <a:solidFill>
                  <a:srgbClr val="000000"/>
                </a:solidFill>
                <a:latin typeface="Arial"/>
                <a:cs typeface="Arial"/>
              </a:rPr>
              <a:t>del </a:t>
            </a:r>
            <a:r>
              <a:rPr lang="es-ES_tradnl" dirty="0">
                <a:solidFill>
                  <a:srgbClr val="000000"/>
                </a:solidFill>
                <a:latin typeface="Arial"/>
                <a:cs typeface="Arial"/>
              </a:rPr>
              <a:t>trabajo a consecuencia de un riesgo profesional</a:t>
            </a:r>
            <a:endParaRPr lang="en-US" dirty="0">
              <a:solidFill>
                <a:srgbClr val="000000"/>
              </a:solidFill>
              <a:latin typeface="Arial"/>
              <a:cs typeface="Arial"/>
            </a:endParaRPr>
          </a:p>
          <a:p>
            <a:pPr lvl="0" algn="just">
              <a:buFont typeface="Arial"/>
              <a:buChar char="•"/>
            </a:pPr>
            <a:endParaRPr lang="es-ES_tradnl" dirty="0" smtClean="0">
              <a:solidFill>
                <a:srgbClr val="000000"/>
              </a:solidFill>
              <a:latin typeface="Arial"/>
              <a:cs typeface="Arial"/>
            </a:endParaRPr>
          </a:p>
          <a:p>
            <a:pPr lvl="0" algn="just">
              <a:buFont typeface="Arial"/>
              <a:buChar char="•"/>
            </a:pPr>
            <a:r>
              <a:rPr lang="es-ES_tradnl" b="1" dirty="0" smtClean="0">
                <a:solidFill>
                  <a:srgbClr val="000000"/>
                </a:solidFill>
                <a:latin typeface="Arial"/>
                <a:cs typeface="Arial"/>
              </a:rPr>
              <a:t>Suministrar</a:t>
            </a:r>
            <a:r>
              <a:rPr lang="es-ES_tradnl" dirty="0" smtClean="0">
                <a:solidFill>
                  <a:srgbClr val="000000"/>
                </a:solidFill>
                <a:latin typeface="Arial"/>
                <a:cs typeface="Arial"/>
              </a:rPr>
              <a:t> </a:t>
            </a:r>
            <a:r>
              <a:rPr lang="es-ES_tradnl" dirty="0">
                <a:solidFill>
                  <a:srgbClr val="000000"/>
                </a:solidFill>
                <a:latin typeface="Arial"/>
                <a:cs typeface="Arial"/>
              </a:rPr>
              <a:t>las informaciones que sean exigidas por la </a:t>
            </a:r>
            <a:r>
              <a:rPr lang="es-ES_tradnl" dirty="0" smtClean="0">
                <a:solidFill>
                  <a:srgbClr val="000000"/>
                </a:solidFill>
                <a:latin typeface="Arial"/>
                <a:cs typeface="Arial"/>
              </a:rPr>
              <a:t>CSS</a:t>
            </a:r>
            <a:endParaRPr lang="en-US" dirty="0">
              <a:solidFill>
                <a:srgbClr val="000000"/>
              </a:solidFill>
              <a:latin typeface="Arial"/>
              <a:cs typeface="Arial"/>
            </a:endParaRPr>
          </a:p>
          <a:p>
            <a:pPr algn="just">
              <a:buFont typeface="Arial"/>
              <a:buChar char="•"/>
            </a:pPr>
            <a:endParaRPr lang="en-US" dirty="0">
              <a:solidFill>
                <a:srgbClr val="000000"/>
              </a:solidFill>
              <a:latin typeface="Arial"/>
              <a:cs typeface="Arial"/>
            </a:endParaRPr>
          </a:p>
        </p:txBody>
      </p:sp>
    </p:spTree>
    <p:extLst>
      <p:ext uri="{BB962C8B-B14F-4D97-AF65-F5344CB8AC3E}">
        <p14:creationId xmlns:p14="http://schemas.microsoft.com/office/powerpoint/2010/main" val="10266732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24" y="1088128"/>
            <a:ext cx="10698630" cy="1280890"/>
          </a:xfrm>
        </p:spPr>
        <p:txBody>
          <a:bodyPr>
            <a:normAutofit fontScale="90000"/>
          </a:bodyPr>
          <a:lstStyle/>
          <a:p>
            <a:r>
              <a:rPr lang="es-ES_tradnl" b="1" dirty="0" smtClean="0"/>
              <a:t/>
            </a:r>
            <a:br>
              <a:rPr lang="es-ES_tradnl" b="1" dirty="0" smtClean="0"/>
            </a:br>
            <a:r>
              <a:rPr lang="es-ES_tradnl" b="1" dirty="0" smtClean="0"/>
              <a:t>Consecuencias </a:t>
            </a:r>
            <a:r>
              <a:rPr lang="es-ES_tradnl" b="1" dirty="0"/>
              <a:t>del incumplimiento de la obligaciones del empleador</a:t>
            </a:r>
            <a:r>
              <a:rPr lang="en-US" b="1" dirty="0"/>
              <a:t/>
            </a:r>
            <a:br>
              <a:rPr lang="en-US" b="1" dirty="0"/>
            </a:br>
            <a:endParaRPr lang="en-US" b="1" dirty="0"/>
          </a:p>
        </p:txBody>
      </p:sp>
      <p:sp>
        <p:nvSpPr>
          <p:cNvPr id="3" name="Content Placeholder 2"/>
          <p:cNvSpPr>
            <a:spLocks noGrp="1"/>
          </p:cNvSpPr>
          <p:nvPr>
            <p:ph idx="1"/>
          </p:nvPr>
        </p:nvSpPr>
        <p:spPr>
          <a:xfrm>
            <a:off x="1355816" y="2976159"/>
            <a:ext cx="8915400" cy="3141550"/>
          </a:xfrm>
        </p:spPr>
        <p:txBody>
          <a:bodyPr>
            <a:normAutofit lnSpcReduction="10000"/>
          </a:bodyPr>
          <a:lstStyle/>
          <a:p>
            <a:pPr marL="0" indent="0" algn="just">
              <a:buNone/>
            </a:pPr>
            <a:r>
              <a:rPr lang="es-PA" sz="2100" b="1" dirty="0">
                <a:solidFill>
                  <a:srgbClr val="000000"/>
                </a:solidFill>
                <a:latin typeface="Arial"/>
                <a:cs typeface="Arial"/>
              </a:rPr>
              <a:t>Artículo 42. </a:t>
            </a:r>
            <a:r>
              <a:rPr lang="es-PA" sz="2100" dirty="0">
                <a:solidFill>
                  <a:srgbClr val="000000"/>
                </a:solidFill>
                <a:latin typeface="Arial"/>
                <a:cs typeface="Arial"/>
              </a:rPr>
              <a:t>Si por omisión del empleador en la inscripción del empleado o en el pago de la prima, la Caja de Seguro Social no pudiera conceder a un empleado o a sus beneficiarios las prestaciones a que hubieran podido tener derecho en caso de riesgo profesional, o si resultaran disminuidas dichas prestaciones por falta de cumplimiento de las obligaciones del empleador, este </a:t>
            </a:r>
            <a:r>
              <a:rPr lang="es-PA" sz="2100" b="1" u="sng" dirty="0">
                <a:solidFill>
                  <a:srgbClr val="000000"/>
                </a:solidFill>
                <a:latin typeface="Arial"/>
                <a:cs typeface="Arial"/>
              </a:rPr>
              <a:t>será responsable del pago de la totalidad de las sumas correspondientes </a:t>
            </a:r>
            <a:r>
              <a:rPr lang="es-PA" sz="2100" dirty="0">
                <a:solidFill>
                  <a:srgbClr val="000000"/>
                </a:solidFill>
                <a:latin typeface="Arial"/>
                <a:cs typeface="Arial"/>
              </a:rPr>
              <a:t>a dichas prestaciones a favor del empleado o de sus deudos, resultantes del riesgo profesional acaecido.</a:t>
            </a:r>
            <a:endParaRPr lang="en-US" sz="2100" dirty="0">
              <a:solidFill>
                <a:srgbClr val="000000"/>
              </a:solidFill>
              <a:latin typeface="Arial"/>
              <a:cs typeface="Arial"/>
            </a:endParaRPr>
          </a:p>
          <a:p>
            <a:pPr marL="0" indent="0" algn="r">
              <a:buNone/>
            </a:pPr>
            <a:r>
              <a:rPr lang="es-ES_tradnl" sz="1600" dirty="0" smtClean="0">
                <a:solidFill>
                  <a:srgbClr val="000000"/>
                </a:solidFill>
                <a:latin typeface="Arial"/>
                <a:cs typeface="Arial"/>
              </a:rPr>
              <a:t>Decreto de Gabinete No.68 de 1970</a:t>
            </a:r>
          </a:p>
        </p:txBody>
      </p:sp>
    </p:spTree>
    <p:extLst>
      <p:ext uri="{BB962C8B-B14F-4D97-AF65-F5344CB8AC3E}">
        <p14:creationId xmlns:p14="http://schemas.microsoft.com/office/powerpoint/2010/main" val="31011984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87" y="1136972"/>
            <a:ext cx="10600936" cy="1280890"/>
          </a:xfrm>
        </p:spPr>
        <p:txBody>
          <a:bodyPr/>
          <a:lstStyle/>
          <a:p>
            <a:r>
              <a:rPr lang="es-ES_tradnl" b="1" dirty="0" smtClean="0">
                <a:solidFill>
                  <a:srgbClr val="000000"/>
                </a:solidFill>
              </a:rPr>
              <a:t>Coberturas del Seguro de Riesgo Profesional</a:t>
            </a:r>
            <a:endParaRPr lang="es-ES_tradnl" b="1" dirty="0">
              <a:solidFill>
                <a:srgbClr val="000000"/>
              </a:solidFill>
            </a:endParaRPr>
          </a:p>
        </p:txBody>
      </p:sp>
      <p:sp>
        <p:nvSpPr>
          <p:cNvPr id="3" name="Content Placeholder 2"/>
          <p:cNvSpPr>
            <a:spLocks noGrp="1"/>
          </p:cNvSpPr>
          <p:nvPr>
            <p:ph idx="1"/>
          </p:nvPr>
        </p:nvSpPr>
        <p:spPr>
          <a:xfrm>
            <a:off x="671652" y="2027025"/>
            <a:ext cx="10409156" cy="4417925"/>
          </a:xfrm>
        </p:spPr>
        <p:txBody>
          <a:bodyPr>
            <a:normAutofit fontScale="92500" lnSpcReduction="20000"/>
          </a:bodyPr>
          <a:lstStyle/>
          <a:p>
            <a:pPr marL="0" indent="0" algn="just">
              <a:buNone/>
            </a:pPr>
            <a:r>
              <a:rPr lang="es-PA" b="1" smtClean="0">
                <a:solidFill>
                  <a:srgbClr val="000000"/>
                </a:solidFill>
                <a:latin typeface="Arial"/>
                <a:cs typeface="Arial"/>
              </a:rPr>
              <a:t>Prestaciones Médicas</a:t>
            </a:r>
          </a:p>
          <a:p>
            <a:pPr lvl="0" algn="just">
              <a:buFont typeface="Arial"/>
              <a:buChar char="•"/>
            </a:pPr>
            <a:r>
              <a:rPr lang="es-PA" smtClean="0">
                <a:solidFill>
                  <a:srgbClr val="000000"/>
                </a:solidFill>
                <a:latin typeface="Arial"/>
                <a:cs typeface="Arial"/>
              </a:rPr>
              <a:t>Asistencia médica, quirúrgica y hospitalaria y al suministro de los medicamentos y otros medios terapéuticos que requiera su estado; y</a:t>
            </a:r>
          </a:p>
          <a:p>
            <a:pPr lvl="0" algn="just">
              <a:buFont typeface="Arial"/>
              <a:buChar char="•"/>
            </a:pPr>
            <a:r>
              <a:rPr lang="es-PA" smtClean="0">
                <a:solidFill>
                  <a:srgbClr val="000000"/>
                </a:solidFill>
                <a:latin typeface="Arial"/>
                <a:cs typeface="Arial"/>
              </a:rPr>
              <a:t>Provisión, reparación y renovación normales de los aparatos de prótesis y ortopedia, cuyo uso se estime necesario por causa de la lesión sufrida.</a:t>
            </a:r>
          </a:p>
          <a:p>
            <a:pPr lvl="0" algn="just">
              <a:buFont typeface="Arial"/>
              <a:buChar char="•"/>
            </a:pPr>
            <a:r>
              <a:rPr lang="es-PA" smtClean="0">
                <a:solidFill>
                  <a:srgbClr val="000000"/>
                </a:solidFill>
                <a:latin typeface="Arial"/>
                <a:cs typeface="Arial"/>
              </a:rPr>
              <a:t>Las enfermedades epid</a:t>
            </a:r>
            <a:r>
              <a:rPr lang="es-PA" smtClean="0">
                <a:solidFill>
                  <a:srgbClr val="000000"/>
                </a:solidFill>
                <a:latin typeface="Arial"/>
                <a:cs typeface="Arial"/>
              </a:rPr>
              <a:t>émicas s</a:t>
            </a:r>
            <a:r>
              <a:rPr lang="es-PA" smtClean="0">
                <a:solidFill>
                  <a:srgbClr val="000000"/>
                </a:solidFill>
                <a:latin typeface="Arial"/>
                <a:cs typeface="Arial"/>
              </a:rPr>
              <a:t>olo podrían ser RP, para quienes, por su oficio, est</a:t>
            </a:r>
            <a:r>
              <a:rPr lang="es-PA" smtClean="0">
                <a:solidFill>
                  <a:srgbClr val="000000"/>
                </a:solidFill>
                <a:latin typeface="Arial"/>
                <a:cs typeface="Arial"/>
              </a:rPr>
              <a:t>én encargados de combartirlas.</a:t>
            </a:r>
            <a:endParaRPr lang="es-PA" smtClean="0">
              <a:solidFill>
                <a:srgbClr val="000000"/>
              </a:solidFill>
              <a:latin typeface="Arial"/>
              <a:cs typeface="Arial"/>
            </a:endParaRPr>
          </a:p>
          <a:p>
            <a:pPr marL="0" lvl="0" indent="0" algn="just">
              <a:buNone/>
            </a:pPr>
            <a:r>
              <a:rPr lang="es-PA" smtClean="0">
                <a:solidFill>
                  <a:srgbClr val="000000"/>
                </a:solidFill>
                <a:latin typeface="Arial"/>
                <a:cs typeface="Arial"/>
              </a:rPr>
              <a:t> </a:t>
            </a:r>
          </a:p>
          <a:p>
            <a:pPr marL="0" indent="0" algn="just">
              <a:buNone/>
            </a:pPr>
            <a:r>
              <a:rPr lang="es-PA" b="1" smtClean="0">
                <a:solidFill>
                  <a:srgbClr val="000000"/>
                </a:solidFill>
                <a:latin typeface="Arial"/>
                <a:cs typeface="Arial"/>
              </a:rPr>
              <a:t>Prestaciones Económicas</a:t>
            </a:r>
          </a:p>
          <a:p>
            <a:pPr lvl="0" algn="just">
              <a:buFont typeface="Arial"/>
              <a:buChar char="•"/>
            </a:pPr>
            <a:r>
              <a:rPr lang="es-PA" smtClean="0">
                <a:solidFill>
                  <a:srgbClr val="000000"/>
                </a:solidFill>
                <a:latin typeface="Arial"/>
                <a:cs typeface="Arial"/>
              </a:rPr>
              <a:t>Subsidio por incapacidad temporal</a:t>
            </a:r>
          </a:p>
          <a:p>
            <a:pPr lvl="0" algn="just">
              <a:buFont typeface="Arial"/>
              <a:buChar char="•"/>
            </a:pPr>
            <a:r>
              <a:rPr lang="es-PA" smtClean="0">
                <a:solidFill>
                  <a:srgbClr val="000000"/>
                </a:solidFill>
                <a:latin typeface="Arial"/>
                <a:cs typeface="Arial"/>
              </a:rPr>
              <a:t>Invalidez permanente parcial</a:t>
            </a:r>
          </a:p>
          <a:p>
            <a:pPr lvl="0" algn="just">
              <a:buFont typeface="Arial"/>
              <a:buChar char="•"/>
            </a:pPr>
            <a:r>
              <a:rPr lang="es-PA" smtClean="0">
                <a:solidFill>
                  <a:srgbClr val="000000"/>
                </a:solidFill>
                <a:latin typeface="Arial"/>
                <a:cs typeface="Arial"/>
              </a:rPr>
              <a:t>Invalidez permanente absoluta</a:t>
            </a:r>
          </a:p>
          <a:p>
            <a:pPr lvl="0" algn="just">
              <a:buFont typeface="Arial"/>
              <a:buChar char="•"/>
            </a:pPr>
            <a:r>
              <a:rPr lang="es-PA" smtClean="0">
                <a:solidFill>
                  <a:srgbClr val="000000"/>
                </a:solidFill>
                <a:latin typeface="Arial"/>
                <a:cs typeface="Arial"/>
              </a:rPr>
              <a:t>Pensiones de los Sobrevivientes</a:t>
            </a:r>
          </a:p>
          <a:p>
            <a:pPr lvl="0" algn="just">
              <a:buFont typeface="Arial"/>
              <a:buChar char="•"/>
            </a:pPr>
            <a:r>
              <a:rPr lang="es-PA" smtClean="0">
                <a:solidFill>
                  <a:srgbClr val="000000"/>
                </a:solidFill>
                <a:latin typeface="Arial"/>
                <a:cs typeface="Arial"/>
              </a:rPr>
              <a:t>Auxilio funeral</a:t>
            </a:r>
          </a:p>
          <a:p>
            <a:pPr algn="just"/>
            <a:endParaRPr lang="es-PA">
              <a:solidFill>
                <a:srgbClr val="000000"/>
              </a:solidFill>
              <a:latin typeface="Arial"/>
              <a:cs typeface="Arial"/>
            </a:endParaRPr>
          </a:p>
        </p:txBody>
      </p:sp>
    </p:spTree>
    <p:extLst>
      <p:ext uri="{BB962C8B-B14F-4D97-AF65-F5344CB8AC3E}">
        <p14:creationId xmlns:p14="http://schemas.microsoft.com/office/powerpoint/2010/main" val="23374612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69" y="2051447"/>
            <a:ext cx="10819693" cy="4237215"/>
          </a:xfrm>
        </p:spPr>
        <p:txBody>
          <a:bodyPr/>
          <a:lstStyle/>
          <a:p>
            <a:pPr marL="0" indent="0" algn="just">
              <a:buNone/>
            </a:pPr>
            <a:r>
              <a:rPr lang="es-ES_tradnl" sz="2000" b="1" dirty="0" smtClean="0">
                <a:solidFill>
                  <a:srgbClr val="000000"/>
                </a:solidFill>
                <a:latin typeface="Arial"/>
                <a:cs typeface="Arial"/>
              </a:rPr>
              <a:t>Salud y Seguridad Ocupacional (</a:t>
            </a:r>
            <a:r>
              <a:rPr lang="es-ES_tradnl" sz="2000" b="1" dirty="0" err="1" smtClean="0">
                <a:solidFill>
                  <a:srgbClr val="000000"/>
                </a:solidFill>
                <a:latin typeface="Arial"/>
                <a:cs typeface="Arial"/>
              </a:rPr>
              <a:t>SySO</a:t>
            </a:r>
            <a:r>
              <a:rPr lang="es-ES_tradnl" sz="2000" b="1" dirty="0" smtClean="0">
                <a:solidFill>
                  <a:srgbClr val="000000"/>
                </a:solidFill>
                <a:latin typeface="Arial"/>
                <a:cs typeface="Arial"/>
              </a:rPr>
              <a:t>)</a:t>
            </a:r>
          </a:p>
          <a:p>
            <a:pPr lvl="0" algn="just">
              <a:buFont typeface="Arial"/>
              <a:buChar char="•"/>
            </a:pPr>
            <a:r>
              <a:rPr lang="es-ES_tradnl" dirty="0" smtClean="0">
                <a:solidFill>
                  <a:srgbClr val="000000"/>
                </a:solidFill>
                <a:latin typeface="Arial"/>
                <a:cs typeface="Arial"/>
              </a:rPr>
              <a:t>Establecer las condiciones de seguridad e higiene en los establecimientos o lugares de trabajo.</a:t>
            </a:r>
          </a:p>
          <a:p>
            <a:pPr lvl="1" algn="just">
              <a:buFont typeface="Arial"/>
              <a:buChar char="•"/>
            </a:pPr>
            <a:r>
              <a:rPr lang="es-PA" dirty="0"/>
              <a:t>Mantener y conservar </a:t>
            </a:r>
            <a:r>
              <a:rPr lang="es-PA" dirty="0" smtClean="0"/>
              <a:t>las </a:t>
            </a:r>
            <a:r>
              <a:rPr lang="es-PA" dirty="0"/>
              <a:t>condiciones ambientales en el centro de trabajo</a:t>
            </a:r>
            <a:r>
              <a:rPr lang="en-US" dirty="0"/>
              <a:t> </a:t>
            </a:r>
            <a:endParaRPr lang="en-US" dirty="0" smtClean="0"/>
          </a:p>
          <a:p>
            <a:pPr lvl="1" algn="just">
              <a:buFont typeface="Arial"/>
              <a:buChar char="•"/>
            </a:pPr>
            <a:r>
              <a:rPr lang="es-PA" dirty="0"/>
              <a:t>Proporcionar los datos de seguridad del equipo y material entregado para sus labores habituales y otras informaciones que les permitan tomar las precauciones adecuadas</a:t>
            </a:r>
            <a:r>
              <a:rPr lang="en-US" dirty="0"/>
              <a:t> </a:t>
            </a:r>
            <a:endParaRPr lang="en-US" dirty="0" smtClean="0"/>
          </a:p>
          <a:p>
            <a:pPr lvl="1" algn="just">
              <a:buFont typeface="Arial"/>
              <a:buChar char="•"/>
            </a:pPr>
            <a:r>
              <a:rPr lang="es-PA" dirty="0"/>
              <a:t>Colocar en lugares visibles de los centros de trabajo avisos o señales de seguridad e higiene</a:t>
            </a:r>
            <a:r>
              <a:rPr lang="en-US" dirty="0"/>
              <a:t> </a:t>
            </a:r>
            <a:endParaRPr lang="en-US" dirty="0" smtClean="0"/>
          </a:p>
          <a:p>
            <a:pPr lvl="1" algn="just">
              <a:buFont typeface="Arial"/>
              <a:buChar char="•"/>
            </a:pPr>
            <a:r>
              <a:rPr lang="es-PA" dirty="0"/>
              <a:t>Elaborar el </a:t>
            </a:r>
            <a:r>
              <a:rPr lang="es-PA" b="1" dirty="0"/>
              <a:t>Plan de Prevención y Gestión de Riesgos Profesionales</a:t>
            </a:r>
            <a:r>
              <a:rPr lang="en-US" b="1" dirty="0"/>
              <a:t> </a:t>
            </a:r>
            <a:r>
              <a:rPr lang="en-US" dirty="0" smtClean="0"/>
              <a:t>y </a:t>
            </a:r>
            <a:r>
              <a:rPr lang="en-US" dirty="0" err="1" smtClean="0"/>
              <a:t>contar</a:t>
            </a:r>
            <a:r>
              <a:rPr lang="en-US" dirty="0" smtClean="0"/>
              <a:t> con un </a:t>
            </a:r>
            <a:r>
              <a:rPr lang="en-US" b="1" dirty="0" err="1" smtClean="0"/>
              <a:t>Sistema</a:t>
            </a:r>
            <a:r>
              <a:rPr lang="en-US" b="1" dirty="0" smtClean="0"/>
              <a:t> de </a:t>
            </a:r>
            <a:r>
              <a:rPr lang="en-US" b="1" dirty="0" err="1" smtClean="0"/>
              <a:t>SSeHT</a:t>
            </a:r>
            <a:endParaRPr lang="en-US" b="1" dirty="0" smtClean="0"/>
          </a:p>
          <a:p>
            <a:pPr lvl="1" algn="just">
              <a:buFont typeface="Arial"/>
              <a:buChar char="•"/>
            </a:pPr>
            <a:r>
              <a:rPr lang="es-PA" b="1" dirty="0"/>
              <a:t>Capacitar y Adiestrar </a:t>
            </a:r>
            <a:r>
              <a:rPr lang="es-PA" dirty="0"/>
              <a:t>a los trabajadores sobre la prevención de riesgos profesionales </a:t>
            </a:r>
            <a:endParaRPr lang="es-PA" dirty="0" smtClean="0"/>
          </a:p>
          <a:p>
            <a:pPr lvl="1" algn="just">
              <a:buFont typeface="Arial"/>
              <a:buChar char="•"/>
            </a:pPr>
            <a:r>
              <a:rPr lang="es-PA" dirty="0"/>
              <a:t>Proporcionar los equipos de protección personal </a:t>
            </a:r>
            <a:endParaRPr lang="es-PA" dirty="0" smtClean="0"/>
          </a:p>
          <a:p>
            <a:pPr lvl="1" algn="just">
              <a:buFont typeface="Arial"/>
              <a:buChar char="•"/>
            </a:pPr>
            <a:r>
              <a:rPr lang="es-PA" dirty="0"/>
              <a:t>Instalar y mantener en condiciones de funcionamiento dispositivos permanentes para los casos de urgencia y actividades peligrosas</a:t>
            </a:r>
            <a:r>
              <a:rPr lang="en-US" dirty="0"/>
              <a:t> </a:t>
            </a:r>
            <a:endParaRPr lang="es-PA" dirty="0" smtClean="0"/>
          </a:p>
          <a:p>
            <a:pPr lvl="1" algn="just">
              <a:buFont typeface="Arial"/>
              <a:buChar char="•"/>
            </a:pPr>
            <a:endParaRPr lang="en-US" dirty="0" smtClean="0"/>
          </a:p>
          <a:p>
            <a:pPr lvl="1" algn="just">
              <a:buFont typeface="Arial"/>
              <a:buChar char="•"/>
            </a:pPr>
            <a:endParaRPr lang="en-US" dirty="0" smtClean="0"/>
          </a:p>
          <a:p>
            <a:pPr lvl="1" algn="just">
              <a:buFont typeface="Arial"/>
              <a:buChar char="•"/>
            </a:pPr>
            <a:endParaRPr lang="es-ES_tradnl" dirty="0" smtClean="0">
              <a:solidFill>
                <a:srgbClr val="000000"/>
              </a:solidFill>
              <a:latin typeface="Arial"/>
              <a:cs typeface="Arial"/>
            </a:endParaRPr>
          </a:p>
        </p:txBody>
      </p:sp>
      <p:sp>
        <p:nvSpPr>
          <p:cNvPr id="4" name="Title 1"/>
          <p:cNvSpPr>
            <a:spLocks noGrp="1"/>
          </p:cNvSpPr>
          <p:nvPr>
            <p:ph type="title"/>
          </p:nvPr>
        </p:nvSpPr>
        <p:spPr>
          <a:xfrm>
            <a:off x="1103080" y="1027073"/>
            <a:ext cx="8911687" cy="1280890"/>
          </a:xfrm>
        </p:spPr>
        <p:txBody>
          <a:bodyPr/>
          <a:lstStyle/>
          <a:p>
            <a:pPr algn="ctr"/>
            <a:r>
              <a:rPr lang="es-ES_tradnl" b="1" dirty="0"/>
              <a:t>Obligaciones de los </a:t>
            </a:r>
            <a:r>
              <a:rPr lang="es-ES_tradnl" b="1" dirty="0" smtClean="0"/>
              <a:t>Empleadores</a:t>
            </a:r>
            <a:endParaRPr lang="en-US" dirty="0"/>
          </a:p>
        </p:txBody>
      </p:sp>
    </p:spTree>
    <p:extLst>
      <p:ext uri="{BB962C8B-B14F-4D97-AF65-F5344CB8AC3E}">
        <p14:creationId xmlns:p14="http://schemas.microsoft.com/office/powerpoint/2010/main" val="20725723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69" y="2051447"/>
            <a:ext cx="10819693" cy="4237215"/>
          </a:xfrm>
        </p:spPr>
        <p:txBody>
          <a:bodyPr/>
          <a:lstStyle/>
          <a:p>
            <a:pPr marL="0" indent="0" algn="just">
              <a:buNone/>
            </a:pPr>
            <a:r>
              <a:rPr lang="es-ES_tradnl" sz="2000" b="1" dirty="0" smtClean="0">
                <a:solidFill>
                  <a:srgbClr val="000000"/>
                </a:solidFill>
                <a:cs typeface="Arial"/>
              </a:rPr>
              <a:t>Salud y Seguridad Ocupacional (</a:t>
            </a:r>
            <a:r>
              <a:rPr lang="es-ES_tradnl" sz="2000" b="1" dirty="0" err="1" smtClean="0">
                <a:solidFill>
                  <a:srgbClr val="000000"/>
                </a:solidFill>
                <a:cs typeface="Arial"/>
              </a:rPr>
              <a:t>SySO</a:t>
            </a:r>
            <a:r>
              <a:rPr lang="es-ES_tradnl" sz="2000" b="1" dirty="0" smtClean="0">
                <a:solidFill>
                  <a:srgbClr val="000000"/>
                </a:solidFill>
                <a:cs typeface="Arial"/>
              </a:rPr>
              <a:t>)</a:t>
            </a:r>
          </a:p>
          <a:p>
            <a:pPr lvl="0" algn="just">
              <a:buFont typeface="Arial"/>
              <a:buChar char="•"/>
            </a:pPr>
            <a:r>
              <a:rPr lang="es-ES_tradnl" dirty="0" smtClean="0">
                <a:solidFill>
                  <a:srgbClr val="000000"/>
                </a:solidFill>
                <a:cs typeface="Arial"/>
              </a:rPr>
              <a:t>Mantener en el establecimiento o empresa, o en cada centro de trabajo de la misma, un botiquín o equipo de emergencia, así como el personal adiestrado que pueda hacer buena aplicación de éste, para brindar primeros auxilios.</a:t>
            </a:r>
          </a:p>
          <a:p>
            <a:pPr lvl="0" algn="just">
              <a:buFont typeface="Arial"/>
              <a:buChar char="•"/>
            </a:pPr>
            <a:r>
              <a:rPr lang="es-ES_tradnl" dirty="0" smtClean="0">
                <a:solidFill>
                  <a:srgbClr val="000000"/>
                </a:solidFill>
                <a:cs typeface="Arial"/>
              </a:rPr>
              <a:t>El empleador es responsable de la protecci</a:t>
            </a:r>
            <a:r>
              <a:rPr lang="es-ES_tradnl" dirty="0" smtClean="0">
                <a:solidFill>
                  <a:srgbClr val="000000"/>
                </a:solidFill>
                <a:cs typeface="Arial"/>
              </a:rPr>
              <a:t>ón de la salud y seguridad profesional del </a:t>
            </a:r>
            <a:r>
              <a:rPr lang="es-ES_tradnl" dirty="0" err="1" smtClean="0">
                <a:solidFill>
                  <a:srgbClr val="000000"/>
                </a:solidFill>
                <a:cs typeface="Arial"/>
              </a:rPr>
              <a:t>teletrabajador</a:t>
            </a:r>
            <a:endParaRPr lang="es-ES_tradnl" dirty="0" smtClean="0">
              <a:solidFill>
                <a:srgbClr val="000000"/>
              </a:solidFill>
              <a:cs typeface="Arial"/>
            </a:endParaRPr>
          </a:p>
          <a:p>
            <a:pPr lvl="1" algn="just">
              <a:buFont typeface="Arial"/>
              <a:buChar char="•"/>
            </a:pPr>
            <a:r>
              <a:rPr lang="es-ES_tradnl" sz="1800" dirty="0">
                <a:solidFill>
                  <a:srgbClr val="000000"/>
                </a:solidFill>
                <a:cs typeface="Arial"/>
              </a:rPr>
              <a:t>Informar las políticas de la empresa para el manejo de </a:t>
            </a:r>
            <a:r>
              <a:rPr lang="es-ES_tradnl" sz="1800" dirty="0" err="1">
                <a:solidFill>
                  <a:srgbClr val="000000"/>
                </a:solidFill>
                <a:cs typeface="Arial"/>
              </a:rPr>
              <a:t>SySO</a:t>
            </a:r>
            <a:endParaRPr lang="es-ES_tradnl" sz="1800" dirty="0">
              <a:solidFill>
                <a:srgbClr val="000000"/>
              </a:solidFill>
              <a:cs typeface="Arial"/>
            </a:endParaRPr>
          </a:p>
          <a:p>
            <a:pPr lvl="1" algn="just">
              <a:buFont typeface="Arial"/>
              <a:buChar char="•"/>
            </a:pPr>
            <a:r>
              <a:rPr lang="es-ES_tradnl" sz="1800" dirty="0" smtClean="0">
                <a:solidFill>
                  <a:srgbClr val="000000"/>
                </a:solidFill>
                <a:cs typeface="Arial"/>
              </a:rPr>
              <a:t>Capacitar y supervisar periódicamente</a:t>
            </a:r>
            <a:r>
              <a:rPr lang="es-ES_tradnl" sz="1800" dirty="0" smtClean="0">
                <a:solidFill>
                  <a:srgbClr val="000000"/>
                </a:solidFill>
                <a:cs typeface="Arial"/>
              </a:rPr>
              <a:t> a los </a:t>
            </a:r>
            <a:r>
              <a:rPr lang="es-ES_tradnl" sz="1800" dirty="0" err="1" smtClean="0">
                <a:solidFill>
                  <a:srgbClr val="000000"/>
                </a:solidFill>
                <a:cs typeface="Arial"/>
              </a:rPr>
              <a:t>teletrabajadores</a:t>
            </a:r>
            <a:r>
              <a:rPr lang="es-ES_tradnl" sz="1800" dirty="0" smtClean="0">
                <a:solidFill>
                  <a:srgbClr val="000000"/>
                </a:solidFill>
                <a:cs typeface="Arial"/>
              </a:rPr>
              <a:t> respecto a los riesgos profesionales y </a:t>
            </a:r>
            <a:r>
              <a:rPr lang="es-ES_tradnl" sz="1800" dirty="0" err="1" smtClean="0">
                <a:solidFill>
                  <a:srgbClr val="000000"/>
                </a:solidFill>
                <a:cs typeface="Arial"/>
              </a:rPr>
              <a:t>SySO</a:t>
            </a:r>
            <a:r>
              <a:rPr lang="es-ES_tradnl" sz="1800" dirty="0" smtClean="0">
                <a:solidFill>
                  <a:srgbClr val="000000"/>
                </a:solidFill>
                <a:cs typeface="Arial"/>
              </a:rPr>
              <a:t>.</a:t>
            </a:r>
          </a:p>
          <a:p>
            <a:pPr lvl="1" algn="just">
              <a:buFont typeface="Arial"/>
              <a:buChar char="•"/>
            </a:pPr>
            <a:r>
              <a:rPr lang="es-ES_tradnl" sz="1800" dirty="0" smtClean="0">
                <a:solidFill>
                  <a:srgbClr val="000000"/>
                </a:solidFill>
                <a:cs typeface="Arial"/>
              </a:rPr>
              <a:t>Poner a disposición del </a:t>
            </a:r>
            <a:r>
              <a:rPr lang="es-ES_tradnl" sz="1800" dirty="0" err="1" smtClean="0">
                <a:solidFill>
                  <a:srgbClr val="000000"/>
                </a:solidFill>
                <a:cs typeface="Arial"/>
              </a:rPr>
              <a:t>teletrabajador</a:t>
            </a:r>
            <a:r>
              <a:rPr lang="es-ES_tradnl" sz="1800" dirty="0" smtClean="0">
                <a:solidFill>
                  <a:srgbClr val="000000"/>
                </a:solidFill>
                <a:cs typeface="Arial"/>
              </a:rPr>
              <a:t> un manual de buenas prácticas ambientales y de socialización general y familiar.</a:t>
            </a:r>
          </a:p>
        </p:txBody>
      </p:sp>
      <p:sp>
        <p:nvSpPr>
          <p:cNvPr id="4" name="Title 1"/>
          <p:cNvSpPr>
            <a:spLocks noGrp="1"/>
          </p:cNvSpPr>
          <p:nvPr>
            <p:ph type="title"/>
          </p:nvPr>
        </p:nvSpPr>
        <p:spPr>
          <a:xfrm>
            <a:off x="1103080" y="1027073"/>
            <a:ext cx="8911687" cy="1280890"/>
          </a:xfrm>
        </p:spPr>
        <p:txBody>
          <a:bodyPr/>
          <a:lstStyle/>
          <a:p>
            <a:pPr algn="ctr"/>
            <a:r>
              <a:rPr lang="es-ES_tradnl" b="1" dirty="0"/>
              <a:t>Obligaciones de los </a:t>
            </a:r>
            <a:r>
              <a:rPr lang="es-ES_tradnl" b="1" dirty="0" smtClean="0"/>
              <a:t>Empleadores</a:t>
            </a:r>
            <a:endParaRPr lang="en-US" dirty="0"/>
          </a:p>
        </p:txBody>
      </p:sp>
    </p:spTree>
    <p:extLst>
      <p:ext uri="{BB962C8B-B14F-4D97-AF65-F5344CB8AC3E}">
        <p14:creationId xmlns:p14="http://schemas.microsoft.com/office/powerpoint/2010/main" val="29456321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769" y="2629525"/>
            <a:ext cx="6992220" cy="1125477"/>
          </a:xfrm>
        </p:spPr>
        <p:txBody>
          <a:bodyPr>
            <a:normAutofit/>
          </a:bodyPr>
          <a:lstStyle/>
          <a:p>
            <a:pPr algn="ctr"/>
            <a:r>
              <a:rPr lang="es-PA" sz="4000" b="1" dirty="0" smtClean="0"/>
              <a:t>Gracias por su atenci</a:t>
            </a:r>
            <a:r>
              <a:rPr lang="es-PA" sz="4000" b="1" dirty="0" smtClean="0"/>
              <a:t>ón</a:t>
            </a:r>
            <a:endParaRPr lang="es-PA" sz="4000" b="1" dirty="0"/>
          </a:p>
        </p:txBody>
      </p:sp>
    </p:spTree>
    <p:extLst>
      <p:ext uri="{BB962C8B-B14F-4D97-AF65-F5344CB8AC3E}">
        <p14:creationId xmlns:p14="http://schemas.microsoft.com/office/powerpoint/2010/main" val="3635755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902" y="856119"/>
            <a:ext cx="8911687" cy="1280890"/>
          </a:xfrm>
        </p:spPr>
        <p:txBody>
          <a:bodyPr/>
          <a:lstStyle/>
          <a:p>
            <a:r>
              <a:rPr lang="es-ES_tradnl" b="1" dirty="0" smtClean="0">
                <a:cs typeface="Arial"/>
              </a:rPr>
              <a:t>Resumen</a:t>
            </a:r>
            <a:endParaRPr lang="es-ES_tradnl" b="1" dirty="0">
              <a:cs typeface="Arial"/>
            </a:endParaRPr>
          </a:p>
        </p:txBody>
      </p:sp>
      <p:sp>
        <p:nvSpPr>
          <p:cNvPr id="3" name="Content Placeholder 2"/>
          <p:cNvSpPr>
            <a:spLocks noGrp="1"/>
          </p:cNvSpPr>
          <p:nvPr>
            <p:ph idx="1"/>
          </p:nvPr>
        </p:nvSpPr>
        <p:spPr>
          <a:xfrm>
            <a:off x="916189" y="1999279"/>
            <a:ext cx="9976776" cy="3777622"/>
          </a:xfrm>
        </p:spPr>
        <p:txBody>
          <a:bodyPr>
            <a:normAutofit/>
          </a:bodyPr>
          <a:lstStyle/>
          <a:p>
            <a:pPr>
              <a:buFont typeface="+mj-lt"/>
              <a:buAutoNum type="arabicPeriod"/>
            </a:pPr>
            <a:r>
              <a:rPr lang="es-ES_tradnl" dirty="0" smtClean="0">
                <a:solidFill>
                  <a:srgbClr val="000000"/>
                </a:solidFill>
                <a:cs typeface="Arial"/>
              </a:rPr>
              <a:t>Riesgo Profesional</a:t>
            </a:r>
          </a:p>
          <a:p>
            <a:pPr lvl="1"/>
            <a:r>
              <a:rPr lang="es-ES_tradnl" sz="1800" dirty="0" smtClean="0">
                <a:solidFill>
                  <a:srgbClr val="000000"/>
                </a:solidFill>
                <a:cs typeface="Arial"/>
              </a:rPr>
              <a:t>Accidentes de trabajo</a:t>
            </a:r>
          </a:p>
          <a:p>
            <a:pPr lvl="1"/>
            <a:r>
              <a:rPr lang="es-ES_tradnl" sz="1800" dirty="0" smtClean="0">
                <a:solidFill>
                  <a:srgbClr val="000000"/>
                </a:solidFill>
                <a:cs typeface="Arial"/>
              </a:rPr>
              <a:t>Enfermedades Profesionales</a:t>
            </a:r>
          </a:p>
          <a:p>
            <a:pPr>
              <a:buFont typeface="+mj-lt"/>
              <a:buAutoNum type="arabicPeriod"/>
            </a:pPr>
            <a:r>
              <a:rPr lang="es-ES_tradnl" dirty="0" smtClean="0">
                <a:solidFill>
                  <a:srgbClr val="000000"/>
                </a:solidFill>
                <a:cs typeface="Arial"/>
              </a:rPr>
              <a:t>Obligaciones de los Empleadores</a:t>
            </a:r>
          </a:p>
          <a:p>
            <a:pPr>
              <a:buFont typeface="+mj-lt"/>
              <a:buAutoNum type="arabicPeriod"/>
            </a:pPr>
            <a:r>
              <a:rPr lang="es-ES_tradnl" dirty="0" smtClean="0">
                <a:solidFill>
                  <a:srgbClr val="000000"/>
                </a:solidFill>
                <a:cs typeface="Arial"/>
              </a:rPr>
              <a:t>Efectividad de la cobertura en raz</a:t>
            </a:r>
            <a:r>
              <a:rPr lang="es-ES_tradnl" dirty="0" smtClean="0">
                <a:solidFill>
                  <a:srgbClr val="000000"/>
                </a:solidFill>
                <a:cs typeface="Arial"/>
              </a:rPr>
              <a:t>ón del aseguramiento</a:t>
            </a:r>
            <a:endParaRPr lang="es-ES_tradnl" dirty="0" smtClean="0">
              <a:solidFill>
                <a:srgbClr val="000000"/>
              </a:solidFill>
              <a:cs typeface="Arial"/>
            </a:endParaRPr>
          </a:p>
          <a:p>
            <a:pPr>
              <a:buFont typeface="+mj-lt"/>
              <a:buAutoNum type="arabicPeriod"/>
            </a:pPr>
            <a:r>
              <a:rPr lang="es-ES_tradnl" dirty="0" smtClean="0">
                <a:solidFill>
                  <a:srgbClr val="000000"/>
                </a:solidFill>
                <a:cs typeface="Arial"/>
              </a:rPr>
              <a:t>Consecuencia del incumplimiento de las obligaciones de los empleadores</a:t>
            </a:r>
          </a:p>
          <a:p>
            <a:pPr>
              <a:buFont typeface="+mj-lt"/>
              <a:buAutoNum type="arabicPeriod"/>
            </a:pPr>
            <a:r>
              <a:rPr lang="es-ES_tradnl" dirty="0" smtClean="0">
                <a:solidFill>
                  <a:srgbClr val="000000"/>
                </a:solidFill>
                <a:cs typeface="Arial"/>
              </a:rPr>
              <a:t>Prestaciones del Seguro de Riesgo Profesional</a:t>
            </a:r>
          </a:p>
          <a:p>
            <a:pPr>
              <a:buFont typeface="+mj-lt"/>
              <a:buAutoNum type="arabicPeriod"/>
            </a:pPr>
            <a:r>
              <a:rPr lang="es-ES_tradnl" dirty="0" smtClean="0">
                <a:solidFill>
                  <a:srgbClr val="000000"/>
                </a:solidFill>
                <a:cs typeface="Arial"/>
              </a:rPr>
              <a:t>Salud y Seguridad Ocupacional (Teletrabajo)</a:t>
            </a:r>
          </a:p>
        </p:txBody>
      </p:sp>
    </p:spTree>
    <p:extLst>
      <p:ext uri="{BB962C8B-B14F-4D97-AF65-F5344CB8AC3E}">
        <p14:creationId xmlns:p14="http://schemas.microsoft.com/office/powerpoint/2010/main" val="118542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n-US" sz="3600" b="1" cap="none" spc="0" dirty="0">
                <a:ln/>
                <a:solidFill>
                  <a:schemeClr val="accent4"/>
                </a:solidFill>
                <a:effectLst/>
              </a:rPr>
              <a:t/>
            </a:r>
            <a:br>
              <a:rPr lang="en-US" sz="3600" b="1" cap="none" spc="0" dirty="0">
                <a:ln/>
                <a:solidFill>
                  <a:schemeClr val="accent4"/>
                </a:solidFill>
                <a:effectLst/>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endParaRPr lang="en-US" sz="3600" dirty="0"/>
          </a:p>
        </p:txBody>
      </p:sp>
      <p:sp>
        <p:nvSpPr>
          <p:cNvPr id="3" name="Subtítulo 2">
            <a:extLst>
              <a:ext uri="{FF2B5EF4-FFF2-40B4-BE49-F238E27FC236}">
                <a16:creationId xmlns:a16="http://schemas.microsoft.com/office/drawing/2014/main" xmlns="" id="{FCE8D0C9-C628-49D8-B623-03D7FB2A44C9}"/>
              </a:ext>
            </a:extLst>
          </p:cNvPr>
          <p:cNvSpPr>
            <a:spLocks noGrp="1"/>
          </p:cNvSpPr>
          <p:nvPr>
            <p:ph type="subTitle" idx="1"/>
          </p:nvPr>
        </p:nvSpPr>
        <p:spPr>
          <a:xfrm>
            <a:off x="818194" y="2124713"/>
            <a:ext cx="10599880" cy="4347114"/>
          </a:xfrm>
          <a:solidFill>
            <a:srgbClr val="FFFFFF"/>
          </a:solidFill>
        </p:spPr>
        <p:txBody>
          <a:bodyPr>
            <a:noAutofit/>
          </a:bodyPr>
          <a:lstStyle/>
          <a:p>
            <a:pPr algn="just"/>
            <a:r>
              <a:rPr lang="es-ES_tradnl" dirty="0" smtClean="0">
                <a:solidFill>
                  <a:schemeClr val="tx1"/>
                </a:solidFill>
                <a:cs typeface="Arial"/>
              </a:rPr>
              <a:t>Decreto de Gabinete No.68 de 31 de mazo de 1970</a:t>
            </a:r>
          </a:p>
          <a:p>
            <a:pPr algn="just"/>
            <a:r>
              <a:rPr lang="es-ES_tradnl" dirty="0" smtClean="0">
                <a:solidFill>
                  <a:schemeClr val="tx1"/>
                </a:solidFill>
                <a:cs typeface="Arial"/>
              </a:rPr>
              <a:t>Forma parte del </a:t>
            </a:r>
            <a:r>
              <a:rPr lang="es-ES_tradnl" dirty="0">
                <a:solidFill>
                  <a:schemeClr val="tx1"/>
                </a:solidFill>
                <a:cs typeface="Arial"/>
              </a:rPr>
              <a:t>sistema </a:t>
            </a:r>
            <a:r>
              <a:rPr lang="es-ES_tradnl" dirty="0" smtClean="0">
                <a:solidFill>
                  <a:schemeClr val="tx1"/>
                </a:solidFill>
                <a:cs typeface="Arial"/>
              </a:rPr>
              <a:t> la protecci</a:t>
            </a:r>
            <a:r>
              <a:rPr lang="es-ES_tradnl" dirty="0" smtClean="0">
                <a:solidFill>
                  <a:schemeClr val="tx1"/>
                </a:solidFill>
                <a:cs typeface="Arial"/>
              </a:rPr>
              <a:t>ón social de Panamá</a:t>
            </a:r>
          </a:p>
          <a:p>
            <a:pPr algn="just"/>
            <a:r>
              <a:rPr lang="es-ES_tradnl" dirty="0" smtClean="0">
                <a:solidFill>
                  <a:schemeClr val="tx1"/>
                </a:solidFill>
                <a:cs typeface="Arial"/>
              </a:rPr>
              <a:t>Es financiado totalmente por los empleadores</a:t>
            </a:r>
          </a:p>
          <a:p>
            <a:pPr algn="just">
              <a:lnSpc>
                <a:spcPct val="60000"/>
              </a:lnSpc>
            </a:pPr>
            <a:endParaRPr lang="es-ES_tradnl" dirty="0" smtClean="0">
              <a:solidFill>
                <a:schemeClr val="tx1"/>
              </a:solidFill>
              <a:cs typeface="Arial"/>
            </a:endParaRPr>
          </a:p>
          <a:p>
            <a:pPr algn="just">
              <a:lnSpc>
                <a:spcPct val="60000"/>
              </a:lnSpc>
            </a:pPr>
            <a:endParaRPr lang="es-ES_tradnl" dirty="0" smtClean="0">
              <a:solidFill>
                <a:schemeClr val="tx1"/>
              </a:solidFill>
              <a:cs typeface="Arial"/>
            </a:endParaRPr>
          </a:p>
          <a:p>
            <a:pPr algn="just"/>
            <a:r>
              <a:rPr lang="es-ES_tradnl" dirty="0" smtClean="0">
                <a:solidFill>
                  <a:schemeClr val="tx1"/>
                </a:solidFill>
                <a:cs typeface="Arial"/>
              </a:rPr>
              <a:t>Objetivos del Seguro de Riesgos Profesionales (SRP)</a:t>
            </a:r>
          </a:p>
          <a:p>
            <a:pPr marL="285750" indent="-285750" algn="just">
              <a:buFont typeface="Arial"/>
              <a:buChar char="•"/>
            </a:pPr>
            <a:r>
              <a:rPr lang="es-ES_tradnl" dirty="0">
                <a:solidFill>
                  <a:schemeClr val="tx1"/>
                </a:solidFill>
                <a:cs typeface="Arial"/>
              </a:rPr>
              <a:t>L</a:t>
            </a:r>
            <a:r>
              <a:rPr lang="es-ES_tradnl" dirty="0" smtClean="0">
                <a:solidFill>
                  <a:schemeClr val="tx1"/>
                </a:solidFill>
                <a:cs typeface="Arial"/>
              </a:rPr>
              <a:t>a prevención de los accidentes de trabajo y enfermedades profesionales</a:t>
            </a:r>
          </a:p>
          <a:p>
            <a:pPr marL="285750" indent="-285750" algn="just">
              <a:buFont typeface="Arial"/>
              <a:buChar char="•"/>
            </a:pPr>
            <a:r>
              <a:rPr lang="es-ES_tradnl" dirty="0" smtClean="0">
                <a:solidFill>
                  <a:schemeClr val="tx1"/>
                </a:solidFill>
                <a:cs typeface="Arial"/>
              </a:rPr>
              <a:t>Indemnizar al trabajador y su familia ante la ocurrencia del RP</a:t>
            </a:r>
          </a:p>
          <a:p>
            <a:pPr marL="285750" indent="-285750" algn="just">
              <a:buFont typeface="Arial"/>
              <a:buChar char="•"/>
            </a:pPr>
            <a:r>
              <a:rPr lang="es-ES_tradnl" dirty="0" smtClean="0">
                <a:solidFill>
                  <a:schemeClr val="tx1"/>
                </a:solidFill>
                <a:cs typeface="Arial"/>
              </a:rPr>
              <a:t>Restablecer la salud del trabajador para su reincorporación a la actividad laboral</a:t>
            </a:r>
          </a:p>
          <a:p>
            <a:pPr algn="just"/>
            <a:r>
              <a:rPr lang="es-ES_tradnl" dirty="0">
                <a:solidFill>
                  <a:schemeClr val="tx1"/>
                </a:solidFill>
                <a:cs typeface="Arial"/>
              </a:rPr>
              <a:t> </a:t>
            </a:r>
            <a:endParaRPr lang="en-US" dirty="0">
              <a:solidFill>
                <a:schemeClr val="tx1"/>
              </a:solidFill>
              <a:cs typeface="Arial"/>
            </a:endParaRPr>
          </a:p>
          <a:p>
            <a:pPr algn="just"/>
            <a:endParaRPr lang="en-US" dirty="0">
              <a:solidFill>
                <a:schemeClr val="tx1"/>
              </a:solidFill>
              <a:cs typeface="Arial"/>
            </a:endParaRPr>
          </a:p>
        </p:txBody>
      </p:sp>
      <p:sp>
        <p:nvSpPr>
          <p:cNvPr id="4" name="Title 1"/>
          <p:cNvSpPr txBox="1">
            <a:spLocks/>
          </p:cNvSpPr>
          <p:nvPr/>
        </p:nvSpPr>
        <p:spPr>
          <a:xfrm>
            <a:off x="797783" y="1063705"/>
            <a:ext cx="8911687" cy="877843"/>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_tradnl" sz="3600" b="1" dirty="0">
                <a:solidFill>
                  <a:schemeClr val="tx1"/>
                </a:solidFill>
                <a:cs typeface="Arial"/>
              </a:rPr>
              <a:t>RIESGOS PROFESIONALES </a:t>
            </a:r>
            <a:endParaRPr lang="en-US" sz="3600" dirty="0">
              <a:solidFill>
                <a:schemeClr val="tx1"/>
              </a:solidFill>
              <a:cs typeface="Arial"/>
            </a:endParaRPr>
          </a:p>
        </p:txBody>
      </p:sp>
    </p:spTree>
    <p:extLst>
      <p:ext uri="{BB962C8B-B14F-4D97-AF65-F5344CB8AC3E}">
        <p14:creationId xmlns:p14="http://schemas.microsoft.com/office/powerpoint/2010/main" val="41605419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n-US" sz="3600" b="1" cap="none" spc="0" dirty="0">
                <a:ln/>
                <a:solidFill>
                  <a:schemeClr val="accent4"/>
                </a:solidFill>
                <a:effectLst/>
              </a:rPr>
              <a:t/>
            </a:r>
            <a:br>
              <a:rPr lang="en-US" sz="3600" b="1" cap="none" spc="0" dirty="0">
                <a:ln/>
                <a:solidFill>
                  <a:schemeClr val="accent4"/>
                </a:solidFill>
                <a:effectLst/>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r>
              <a:rPr lang="es-MX" sz="3600" b="1" i="1" dirty="0">
                <a:ln/>
                <a:solidFill>
                  <a:schemeClr val="accent4"/>
                </a:solidFill>
                <a:latin typeface="Calibri" panose="020F0502020204030204" pitchFamily="34" charset="0"/>
                <a:cs typeface="Calibri" panose="020F0502020204030204" pitchFamily="34" charset="0"/>
              </a:rPr>
              <a:t/>
            </a:r>
            <a:br>
              <a:rPr lang="es-MX" sz="3600" b="1" i="1" dirty="0">
                <a:ln/>
                <a:solidFill>
                  <a:schemeClr val="accent4"/>
                </a:solidFill>
                <a:latin typeface="Calibri" panose="020F0502020204030204" pitchFamily="34" charset="0"/>
                <a:cs typeface="Calibri" panose="020F0502020204030204" pitchFamily="34" charset="0"/>
              </a:rPr>
            </a:br>
            <a:endParaRPr lang="en-US" sz="3600" dirty="0"/>
          </a:p>
        </p:txBody>
      </p:sp>
      <p:sp>
        <p:nvSpPr>
          <p:cNvPr id="3" name="Subtítulo 2">
            <a:extLst>
              <a:ext uri="{FF2B5EF4-FFF2-40B4-BE49-F238E27FC236}">
                <a16:creationId xmlns:a16="http://schemas.microsoft.com/office/drawing/2014/main" xmlns="" id="{FCE8D0C9-C628-49D8-B623-03D7FB2A44C9}"/>
              </a:ext>
            </a:extLst>
          </p:cNvPr>
          <p:cNvSpPr>
            <a:spLocks noGrp="1"/>
          </p:cNvSpPr>
          <p:nvPr>
            <p:ph type="subTitle" idx="1"/>
          </p:nvPr>
        </p:nvSpPr>
        <p:spPr>
          <a:xfrm>
            <a:off x="2991902" y="1611851"/>
            <a:ext cx="7510284" cy="4859976"/>
          </a:xfrm>
          <a:solidFill>
            <a:srgbClr val="FFFFFF"/>
          </a:solidFill>
        </p:spPr>
        <p:txBody>
          <a:bodyPr>
            <a:noAutofit/>
          </a:bodyPr>
          <a:lstStyle/>
          <a:p>
            <a:pPr algn="just">
              <a:lnSpc>
                <a:spcPct val="70000"/>
              </a:lnSpc>
            </a:pPr>
            <a:endParaRPr lang="es-ES_tradnl" sz="2000" dirty="0" smtClean="0">
              <a:solidFill>
                <a:schemeClr val="tx1"/>
              </a:solidFill>
              <a:cs typeface="Arial"/>
            </a:endParaRPr>
          </a:p>
          <a:p>
            <a:pPr algn="just">
              <a:lnSpc>
                <a:spcPct val="90000"/>
              </a:lnSpc>
            </a:pPr>
            <a:endParaRPr lang="es-ES_tradnl" sz="2000" b="1" dirty="0" smtClean="0">
              <a:solidFill>
                <a:schemeClr val="tx1"/>
              </a:solidFill>
              <a:cs typeface="Arial"/>
            </a:endParaRPr>
          </a:p>
          <a:p>
            <a:pPr algn="just">
              <a:lnSpc>
                <a:spcPct val="90000"/>
              </a:lnSpc>
            </a:pPr>
            <a:endParaRPr lang="en-US" sz="2000" dirty="0">
              <a:solidFill>
                <a:schemeClr val="tx1"/>
              </a:solidFill>
              <a:cs typeface="Arial"/>
            </a:endParaRPr>
          </a:p>
          <a:p>
            <a:pPr algn="just"/>
            <a:r>
              <a:rPr lang="es-ES_tradnl" sz="2000" dirty="0" smtClean="0">
                <a:solidFill>
                  <a:schemeClr val="tx1"/>
                </a:solidFill>
                <a:cs typeface="Arial"/>
              </a:rPr>
              <a:t>Son </a:t>
            </a:r>
            <a:r>
              <a:rPr lang="es-ES_tradnl" sz="2000" dirty="0">
                <a:solidFill>
                  <a:schemeClr val="tx1"/>
                </a:solidFill>
                <a:cs typeface="Arial"/>
              </a:rPr>
              <a:t>los accidentes y las enfermedades a que están expuestos los trabajadores a causa de las labores que ejecutan por cuenta de un patrono</a:t>
            </a:r>
            <a:r>
              <a:rPr lang="es-ES_tradnl" sz="2000" dirty="0" smtClean="0">
                <a:solidFill>
                  <a:schemeClr val="tx1"/>
                </a:solidFill>
                <a:cs typeface="Arial"/>
              </a:rPr>
              <a:t>. </a:t>
            </a:r>
          </a:p>
          <a:p>
            <a:pPr algn="just"/>
            <a:r>
              <a:rPr lang="es-ES_tradnl" sz="2000" dirty="0" smtClean="0">
                <a:solidFill>
                  <a:schemeClr val="tx1"/>
                </a:solidFill>
                <a:cs typeface="Arial"/>
              </a:rPr>
              <a:t>Tambi</a:t>
            </a:r>
            <a:r>
              <a:rPr lang="es-ES_tradnl" sz="2000" dirty="0" smtClean="0">
                <a:solidFill>
                  <a:schemeClr val="tx1"/>
                </a:solidFill>
                <a:cs typeface="Arial"/>
              </a:rPr>
              <a:t>én son l</a:t>
            </a:r>
            <a:r>
              <a:rPr lang="es-ES_tradnl" sz="2000" dirty="0" smtClean="0">
                <a:solidFill>
                  <a:schemeClr val="tx1"/>
                </a:solidFill>
                <a:cs typeface="Arial"/>
              </a:rPr>
              <a:t>as lesiones, enfermedades, perturbaciones funcionales o agravaciones, que sufra posteriormente el trabajador como consecuencia del accidente de trabajo o enfermedad profesional. </a:t>
            </a:r>
            <a:endParaRPr lang="es-ES_tradnl" sz="2000" dirty="0">
              <a:solidFill>
                <a:schemeClr val="tx1"/>
              </a:solidFill>
              <a:cs typeface="Arial"/>
            </a:endParaRPr>
          </a:p>
          <a:p>
            <a:pPr algn="just">
              <a:lnSpc>
                <a:spcPct val="60000"/>
              </a:lnSpc>
            </a:pPr>
            <a:endParaRPr lang="es-ES_tradnl" sz="2000" dirty="0" smtClean="0">
              <a:solidFill>
                <a:schemeClr val="tx1"/>
              </a:solidFill>
              <a:cs typeface="Arial"/>
            </a:endParaRPr>
          </a:p>
          <a:p>
            <a:pPr algn="just"/>
            <a:r>
              <a:rPr lang="es-ES_tradnl" sz="2000" dirty="0">
                <a:solidFill>
                  <a:schemeClr val="tx1"/>
                </a:solidFill>
                <a:cs typeface="Arial"/>
              </a:rPr>
              <a:t> </a:t>
            </a:r>
            <a:endParaRPr lang="en-US" sz="2000" dirty="0">
              <a:solidFill>
                <a:schemeClr val="tx1"/>
              </a:solidFill>
              <a:cs typeface="Arial"/>
            </a:endParaRPr>
          </a:p>
          <a:p>
            <a:pPr algn="just"/>
            <a:endParaRPr lang="en-US" sz="2000" dirty="0">
              <a:solidFill>
                <a:schemeClr val="tx1"/>
              </a:solidFill>
              <a:cs typeface="Arial"/>
            </a:endParaRPr>
          </a:p>
        </p:txBody>
      </p:sp>
      <p:sp>
        <p:nvSpPr>
          <p:cNvPr id="4" name="Title 1"/>
          <p:cNvSpPr txBox="1">
            <a:spLocks/>
          </p:cNvSpPr>
          <p:nvPr/>
        </p:nvSpPr>
        <p:spPr>
          <a:xfrm>
            <a:off x="773360" y="477577"/>
            <a:ext cx="8911687" cy="877843"/>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n-US" sz="3600" dirty="0">
              <a:solidFill>
                <a:schemeClr val="tx1"/>
              </a:solidFill>
              <a:cs typeface="Arial"/>
            </a:endParaRPr>
          </a:p>
        </p:txBody>
      </p:sp>
      <p:sp>
        <p:nvSpPr>
          <p:cNvPr id="5" name="Title 1"/>
          <p:cNvSpPr txBox="1">
            <a:spLocks/>
          </p:cNvSpPr>
          <p:nvPr/>
        </p:nvSpPr>
        <p:spPr>
          <a:xfrm>
            <a:off x="797783" y="1063705"/>
            <a:ext cx="8911687" cy="877843"/>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_tradnl" sz="3600" b="1" dirty="0">
                <a:solidFill>
                  <a:schemeClr val="tx1"/>
                </a:solidFill>
                <a:cs typeface="Arial"/>
              </a:rPr>
              <a:t>RIESGOS PROFESIONALES </a:t>
            </a:r>
            <a:endParaRPr lang="en-US" sz="3600" dirty="0">
              <a:solidFill>
                <a:schemeClr val="tx1"/>
              </a:solidFill>
              <a:cs typeface="Arial"/>
            </a:endParaRPr>
          </a:p>
        </p:txBody>
      </p:sp>
    </p:spTree>
    <p:extLst>
      <p:ext uri="{BB962C8B-B14F-4D97-AF65-F5344CB8AC3E}">
        <p14:creationId xmlns:p14="http://schemas.microsoft.com/office/powerpoint/2010/main" val="29329500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FCE8D0C9-C628-49D8-B623-03D7FB2A44C9}"/>
              </a:ext>
            </a:extLst>
          </p:cNvPr>
          <p:cNvSpPr>
            <a:spLocks noGrp="1"/>
          </p:cNvSpPr>
          <p:nvPr>
            <p:ph type="subTitle" idx="1"/>
          </p:nvPr>
        </p:nvSpPr>
        <p:spPr>
          <a:xfrm>
            <a:off x="696075" y="1453108"/>
            <a:ext cx="9965919" cy="4945453"/>
          </a:xfrm>
          <a:noFill/>
        </p:spPr>
        <p:txBody>
          <a:bodyPr>
            <a:normAutofit/>
          </a:bodyPr>
          <a:lstStyle/>
          <a:p>
            <a:pPr algn="just"/>
            <a:r>
              <a:rPr lang="es-ES_tradnl" b="1" dirty="0" smtClean="0">
                <a:solidFill>
                  <a:schemeClr val="tx1"/>
                </a:solidFill>
                <a:cs typeface="Arial"/>
              </a:rPr>
              <a:t>ACCIDENTE </a:t>
            </a:r>
            <a:r>
              <a:rPr lang="es-ES_tradnl" b="1" dirty="0">
                <a:solidFill>
                  <a:schemeClr val="tx1"/>
                </a:solidFill>
                <a:cs typeface="Arial"/>
              </a:rPr>
              <a:t>DE TRABAJO</a:t>
            </a:r>
            <a:endParaRPr lang="en-US" dirty="0">
              <a:solidFill>
                <a:schemeClr val="tx1"/>
              </a:solidFill>
              <a:cs typeface="Arial"/>
            </a:endParaRPr>
          </a:p>
          <a:p>
            <a:pPr marL="285750" indent="-285750" algn="just">
              <a:buFont typeface="Arial"/>
              <a:buChar char="•"/>
            </a:pPr>
            <a:r>
              <a:rPr lang="en-US" dirty="0" smtClean="0">
                <a:solidFill>
                  <a:schemeClr val="tx1"/>
                </a:solidFill>
                <a:cs typeface="Arial"/>
              </a:rPr>
              <a:t>E</a:t>
            </a:r>
            <a:r>
              <a:rPr lang="es-ES_tradnl" dirty="0" smtClean="0">
                <a:solidFill>
                  <a:schemeClr val="tx1"/>
                </a:solidFill>
                <a:cs typeface="Arial"/>
              </a:rPr>
              <a:t>s toda </a:t>
            </a:r>
            <a:r>
              <a:rPr lang="es-ES_tradnl" dirty="0">
                <a:solidFill>
                  <a:schemeClr val="tx1"/>
                </a:solidFill>
                <a:cs typeface="Arial"/>
              </a:rPr>
              <a:t>lesión corporal o perturbación funcional </a:t>
            </a:r>
            <a:r>
              <a:rPr lang="es-ES_tradnl" dirty="0" smtClean="0">
                <a:solidFill>
                  <a:schemeClr val="tx1"/>
                </a:solidFill>
                <a:cs typeface="Arial"/>
              </a:rPr>
              <a:t>que </a:t>
            </a:r>
            <a:r>
              <a:rPr lang="es-ES_tradnl" dirty="0">
                <a:solidFill>
                  <a:schemeClr val="tx1"/>
                </a:solidFill>
                <a:cs typeface="Arial"/>
              </a:rPr>
              <a:t>sufra </a:t>
            </a:r>
            <a:r>
              <a:rPr lang="es-ES_tradnl" dirty="0" smtClean="0">
                <a:solidFill>
                  <a:schemeClr val="tx1"/>
                </a:solidFill>
                <a:cs typeface="Arial"/>
              </a:rPr>
              <a:t>el </a:t>
            </a:r>
            <a:r>
              <a:rPr lang="es-ES_tradnl" dirty="0">
                <a:solidFill>
                  <a:schemeClr val="tx1"/>
                </a:solidFill>
                <a:cs typeface="Arial"/>
              </a:rPr>
              <a:t>trabajador </a:t>
            </a:r>
            <a:r>
              <a:rPr lang="es-ES_tradnl" dirty="0" smtClean="0">
                <a:solidFill>
                  <a:schemeClr val="tx1"/>
                </a:solidFill>
                <a:cs typeface="Arial"/>
              </a:rPr>
              <a:t>en </a:t>
            </a:r>
            <a:r>
              <a:rPr lang="es-ES_tradnl" dirty="0">
                <a:solidFill>
                  <a:schemeClr val="tx1"/>
                </a:solidFill>
                <a:cs typeface="Arial"/>
              </a:rPr>
              <a:t>la </a:t>
            </a:r>
            <a:r>
              <a:rPr lang="es-ES_tradnl" u="sng" dirty="0">
                <a:solidFill>
                  <a:schemeClr val="tx1"/>
                </a:solidFill>
                <a:cs typeface="Arial"/>
              </a:rPr>
              <a:t>ejecución, con ocasión o por consecuencia del </a:t>
            </a:r>
            <a:r>
              <a:rPr lang="es-ES_tradnl" u="sng" dirty="0" smtClean="0">
                <a:solidFill>
                  <a:schemeClr val="tx1"/>
                </a:solidFill>
                <a:cs typeface="Arial"/>
              </a:rPr>
              <a:t>trabajo, y que sea</a:t>
            </a:r>
            <a:r>
              <a:rPr lang="es-ES_tradnl" dirty="0" smtClean="0">
                <a:solidFill>
                  <a:schemeClr val="tx1"/>
                </a:solidFill>
                <a:cs typeface="Arial"/>
              </a:rPr>
              <a:t> producida </a:t>
            </a:r>
            <a:r>
              <a:rPr lang="es-ES_tradnl" dirty="0">
                <a:solidFill>
                  <a:schemeClr val="tx1"/>
                </a:solidFill>
                <a:cs typeface="Arial"/>
              </a:rPr>
              <a:t>por la acción repentina o violenta de una causa exterior, o del esfuerzo realizado. </a:t>
            </a:r>
            <a:endParaRPr lang="en-US" dirty="0">
              <a:solidFill>
                <a:schemeClr val="tx1"/>
              </a:solidFill>
              <a:cs typeface="Arial"/>
            </a:endParaRPr>
          </a:p>
          <a:p>
            <a:pPr marL="268288" lvl="1" indent="-263525" algn="just">
              <a:buFont typeface="Arial"/>
              <a:buChar char="•"/>
            </a:pPr>
            <a:r>
              <a:rPr lang="en-US" sz="1800" dirty="0" smtClean="0">
                <a:solidFill>
                  <a:srgbClr val="000000"/>
                </a:solidFill>
                <a:cs typeface="Arial"/>
              </a:rPr>
              <a:t>E</a:t>
            </a:r>
            <a:r>
              <a:rPr lang="es-ES_tradnl" sz="1800" dirty="0" smtClean="0">
                <a:solidFill>
                  <a:srgbClr val="000000"/>
                </a:solidFill>
                <a:cs typeface="Arial"/>
              </a:rPr>
              <a:t>l que sobrevenga al trabajador </a:t>
            </a:r>
            <a:r>
              <a:rPr lang="es-ES_tradnl" sz="1800" u="sng" dirty="0" smtClean="0">
                <a:solidFill>
                  <a:srgbClr val="000000"/>
                </a:solidFill>
                <a:cs typeface="Arial"/>
              </a:rPr>
              <a:t>en la ejecución de </a:t>
            </a:r>
            <a:r>
              <a:rPr lang="es-ES_tradnl" sz="1800" u="sng" dirty="0" smtClean="0">
                <a:solidFill>
                  <a:srgbClr val="000000"/>
                </a:solidFill>
                <a:cs typeface="Arial"/>
              </a:rPr>
              <a:t>órdenes del patrono o en la prestación del servicio bajo la autoridad de éste</a:t>
            </a:r>
            <a:r>
              <a:rPr lang="es-ES_tradnl" sz="1800" dirty="0" smtClean="0">
                <a:solidFill>
                  <a:srgbClr val="000000"/>
                </a:solidFill>
                <a:cs typeface="Arial"/>
              </a:rPr>
              <a:t>, aún</a:t>
            </a:r>
            <a:r>
              <a:rPr lang="es-ES_tradnl" sz="1800" dirty="0" smtClean="0">
                <a:solidFill>
                  <a:srgbClr val="000000"/>
                </a:solidFill>
                <a:cs typeface="Arial"/>
              </a:rPr>
              <a:t> </a:t>
            </a:r>
            <a:r>
              <a:rPr lang="es-ES_tradnl" sz="1800" dirty="0">
                <a:solidFill>
                  <a:srgbClr val="000000"/>
                </a:solidFill>
                <a:cs typeface="Arial"/>
              </a:rPr>
              <a:t>fuera del lugar y horas de </a:t>
            </a:r>
            <a:r>
              <a:rPr lang="es-ES_tradnl" sz="1800" dirty="0" smtClean="0">
                <a:solidFill>
                  <a:srgbClr val="000000"/>
                </a:solidFill>
                <a:cs typeface="Arial"/>
              </a:rPr>
              <a:t>trabajo.</a:t>
            </a:r>
          </a:p>
          <a:p>
            <a:pPr marL="268288" lvl="1" indent="-263525" algn="just">
              <a:buFont typeface="Arial"/>
              <a:buChar char="•"/>
            </a:pPr>
            <a:r>
              <a:rPr lang="en-US" sz="1800" dirty="0">
                <a:solidFill>
                  <a:srgbClr val="000000"/>
                </a:solidFill>
                <a:cs typeface="Arial"/>
              </a:rPr>
              <a:t>E</a:t>
            </a:r>
            <a:r>
              <a:rPr lang="es-ES_tradnl" sz="1800" dirty="0" smtClean="0">
                <a:solidFill>
                  <a:srgbClr val="000000"/>
                </a:solidFill>
                <a:cs typeface="Arial"/>
              </a:rPr>
              <a:t>n </a:t>
            </a:r>
            <a:r>
              <a:rPr lang="es-ES_tradnl" sz="1800" dirty="0">
                <a:solidFill>
                  <a:srgbClr val="000000"/>
                </a:solidFill>
                <a:cs typeface="Arial"/>
              </a:rPr>
              <a:t>el curso de interrupciones del trabajo; así como antes y después del mismo, si el trabajador se hallare, por razón de sus obligaciones laborales en el lugar de trabajo o en locales de la empresa, establecimientos o explotación;</a:t>
            </a:r>
            <a:endParaRPr lang="en-US" sz="1800" dirty="0">
              <a:solidFill>
                <a:srgbClr val="000000"/>
              </a:solidFill>
              <a:cs typeface="Arial"/>
            </a:endParaRPr>
          </a:p>
          <a:p>
            <a:pPr marL="268288" lvl="1" indent="-263525" algn="just">
              <a:buFont typeface="Arial"/>
              <a:buChar char="•"/>
            </a:pPr>
            <a:r>
              <a:rPr lang="es-ES_tradnl" sz="1800" dirty="0">
                <a:solidFill>
                  <a:srgbClr val="000000"/>
                </a:solidFill>
                <a:cs typeface="Arial"/>
              </a:rPr>
              <a:t>Por acción de tercera persona o por acción intencional del patrono o de un compañero durante la ejecución del </a:t>
            </a:r>
            <a:r>
              <a:rPr lang="es-ES_tradnl" sz="1800" dirty="0" smtClean="0">
                <a:solidFill>
                  <a:srgbClr val="000000"/>
                </a:solidFill>
                <a:cs typeface="Arial"/>
              </a:rPr>
              <a:t>trabajo.</a:t>
            </a:r>
            <a:endParaRPr lang="en-US" sz="1800" dirty="0">
              <a:solidFill>
                <a:srgbClr val="000000"/>
              </a:solidFill>
              <a:cs typeface="Arial"/>
            </a:endParaRPr>
          </a:p>
          <a:p>
            <a:pPr marL="268288" lvl="1" indent="-263525" algn="just">
              <a:buFont typeface="Arial"/>
              <a:buChar char="•"/>
            </a:pPr>
            <a:r>
              <a:rPr lang="es-ES_tradnl" sz="1800" dirty="0" smtClean="0">
                <a:solidFill>
                  <a:srgbClr val="000000"/>
                </a:solidFill>
                <a:cs typeface="Arial"/>
              </a:rPr>
              <a:t>Al trasladarse </a:t>
            </a:r>
            <a:r>
              <a:rPr lang="es-ES_tradnl" sz="1800" dirty="0">
                <a:solidFill>
                  <a:srgbClr val="000000"/>
                </a:solidFill>
                <a:cs typeface="Arial"/>
              </a:rPr>
              <a:t>de su domicilio al lugar en que desempeñe su trabajo o viceversa</a:t>
            </a:r>
            <a:r>
              <a:rPr lang="es-ES_tradnl" sz="1800" dirty="0" smtClean="0">
                <a:solidFill>
                  <a:srgbClr val="000000"/>
                </a:solidFill>
                <a:cs typeface="Arial"/>
              </a:rPr>
              <a:t>.</a:t>
            </a:r>
            <a:endParaRPr lang="en-US" dirty="0">
              <a:solidFill>
                <a:schemeClr val="tx1"/>
              </a:solidFill>
              <a:cs typeface="Arial"/>
            </a:endParaRPr>
          </a:p>
          <a:p>
            <a:pPr algn="just"/>
            <a:endParaRPr lang="en-US" dirty="0">
              <a:solidFill>
                <a:schemeClr val="tx1"/>
              </a:solidFill>
              <a:cs typeface="Arial"/>
            </a:endParaRPr>
          </a:p>
        </p:txBody>
      </p:sp>
      <p:sp>
        <p:nvSpPr>
          <p:cNvPr id="4" name="Title 1"/>
          <p:cNvSpPr txBox="1">
            <a:spLocks/>
          </p:cNvSpPr>
          <p:nvPr/>
        </p:nvSpPr>
        <p:spPr>
          <a:xfrm>
            <a:off x="773360" y="477577"/>
            <a:ext cx="8911687" cy="816788"/>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_tradnl" sz="3600" b="1" dirty="0" smtClean="0">
                <a:solidFill>
                  <a:schemeClr val="tx1"/>
                </a:solidFill>
                <a:cs typeface="Arial"/>
              </a:rPr>
              <a:t>RIESGOS </a:t>
            </a:r>
            <a:r>
              <a:rPr lang="es-ES_tradnl" sz="3600" b="1" dirty="0">
                <a:solidFill>
                  <a:schemeClr val="tx1"/>
                </a:solidFill>
                <a:cs typeface="Arial"/>
              </a:rPr>
              <a:t>PROFESIONALES </a:t>
            </a:r>
            <a:endParaRPr lang="en-US" sz="3600" dirty="0">
              <a:solidFill>
                <a:schemeClr val="tx1"/>
              </a:solidFill>
              <a:cs typeface="Arial"/>
            </a:endParaRPr>
          </a:p>
        </p:txBody>
      </p:sp>
    </p:spTree>
    <p:extLst>
      <p:ext uri="{BB962C8B-B14F-4D97-AF65-F5344CB8AC3E}">
        <p14:creationId xmlns:p14="http://schemas.microsoft.com/office/powerpoint/2010/main" val="30563278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24" y="1563007"/>
            <a:ext cx="10552088" cy="4348215"/>
          </a:xfrm>
        </p:spPr>
        <p:txBody>
          <a:bodyPr/>
          <a:lstStyle/>
          <a:p>
            <a:pPr marL="0" indent="0" algn="just">
              <a:buNone/>
            </a:pPr>
            <a:endParaRPr lang="es-ES_tradnl" b="1" dirty="0" smtClean="0">
              <a:solidFill>
                <a:srgbClr val="000000"/>
              </a:solidFill>
            </a:endParaRPr>
          </a:p>
          <a:p>
            <a:pPr marL="0" indent="0" algn="just">
              <a:buNone/>
            </a:pPr>
            <a:r>
              <a:rPr lang="es-ES_tradnl" sz="2400" b="1" dirty="0" smtClean="0">
                <a:solidFill>
                  <a:srgbClr val="000000"/>
                </a:solidFill>
              </a:rPr>
              <a:t>NO SE CONSIDERARÁ ACCIDENTE DE TRABAJO</a:t>
            </a:r>
            <a:endParaRPr lang="en-US" sz="2400" dirty="0" smtClean="0">
              <a:solidFill>
                <a:srgbClr val="000000"/>
              </a:solidFill>
            </a:endParaRPr>
          </a:p>
          <a:p>
            <a:pPr lvl="0" algn="just">
              <a:buFont typeface="Arial"/>
              <a:buChar char="•"/>
            </a:pPr>
            <a:r>
              <a:rPr lang="es-ES_tradnl" dirty="0" smtClean="0">
                <a:solidFill>
                  <a:srgbClr val="000000"/>
                </a:solidFill>
              </a:rPr>
              <a:t>El </a:t>
            </a:r>
            <a:r>
              <a:rPr lang="es-ES_tradnl" dirty="0">
                <a:solidFill>
                  <a:srgbClr val="000000"/>
                </a:solidFill>
              </a:rPr>
              <a:t>que fuere provocado intencionalmente por el trabajador.</a:t>
            </a:r>
            <a:endParaRPr lang="en-US" dirty="0">
              <a:solidFill>
                <a:srgbClr val="000000"/>
              </a:solidFill>
            </a:endParaRPr>
          </a:p>
          <a:p>
            <a:pPr lvl="0" algn="just">
              <a:buFont typeface="Arial"/>
              <a:buChar char="•"/>
            </a:pPr>
            <a:r>
              <a:rPr lang="es-ES_tradnl" dirty="0">
                <a:solidFill>
                  <a:srgbClr val="000000"/>
                </a:solidFill>
              </a:rPr>
              <a:t>El que fuere producido por culpa grave del trabajador, considerándose como tal la desobediencia comprobada de órdenes expresas.</a:t>
            </a:r>
            <a:endParaRPr lang="en-US" dirty="0">
              <a:solidFill>
                <a:srgbClr val="000000"/>
              </a:solidFill>
            </a:endParaRPr>
          </a:p>
          <a:p>
            <a:pPr lvl="0" algn="just">
              <a:buFont typeface="Arial"/>
              <a:buChar char="•"/>
            </a:pPr>
            <a:r>
              <a:rPr lang="es-ES_tradnl" dirty="0">
                <a:solidFill>
                  <a:srgbClr val="000000"/>
                </a:solidFill>
              </a:rPr>
              <a:t>El incumplimiento culposo o manifiesto de disposiciones del Reglamento de Prevención de Riesgos Profesionales y de Seguridad e Higiene Industriales.</a:t>
            </a:r>
            <a:endParaRPr lang="en-US" dirty="0">
              <a:solidFill>
                <a:srgbClr val="000000"/>
              </a:solidFill>
            </a:endParaRPr>
          </a:p>
          <a:p>
            <a:pPr lvl="0" algn="just">
              <a:buFont typeface="Arial"/>
              <a:buChar char="•"/>
            </a:pPr>
            <a:r>
              <a:rPr lang="es-ES_tradnl" dirty="0">
                <a:solidFill>
                  <a:srgbClr val="000000"/>
                </a:solidFill>
              </a:rPr>
              <a:t>La embriaguez voluntaria, a no ser que en este caso el patrono o su representante le hayan permitido al trabajador el ejercicio de sus funciones, o cualquier otra forma de narcosis.</a:t>
            </a:r>
            <a:endParaRPr lang="en-US" dirty="0">
              <a:solidFill>
                <a:srgbClr val="000000"/>
              </a:solidFill>
            </a:endParaRPr>
          </a:p>
          <a:p>
            <a:pPr marL="0" indent="0" algn="just">
              <a:buNone/>
            </a:pPr>
            <a:endParaRPr lang="en-US" dirty="0">
              <a:solidFill>
                <a:srgbClr val="000000"/>
              </a:solidFill>
            </a:endParaRPr>
          </a:p>
        </p:txBody>
      </p:sp>
      <p:sp>
        <p:nvSpPr>
          <p:cNvPr id="4" name="Title 1"/>
          <p:cNvSpPr txBox="1">
            <a:spLocks/>
          </p:cNvSpPr>
          <p:nvPr/>
        </p:nvSpPr>
        <p:spPr>
          <a:xfrm>
            <a:off x="773360" y="477577"/>
            <a:ext cx="8911687" cy="816788"/>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_tradnl" sz="3600" b="1" dirty="0" smtClean="0">
                <a:solidFill>
                  <a:schemeClr val="tx1"/>
                </a:solidFill>
                <a:cs typeface="Arial"/>
              </a:rPr>
              <a:t>RIESGOS </a:t>
            </a:r>
            <a:r>
              <a:rPr lang="es-ES_tradnl" sz="3600" b="1" dirty="0">
                <a:solidFill>
                  <a:schemeClr val="tx1"/>
                </a:solidFill>
                <a:cs typeface="Arial"/>
              </a:rPr>
              <a:t>PROFESIONALES </a:t>
            </a:r>
            <a:endParaRPr lang="en-US" sz="3600" dirty="0">
              <a:solidFill>
                <a:schemeClr val="tx1"/>
              </a:solidFill>
              <a:cs typeface="Arial"/>
            </a:endParaRPr>
          </a:p>
        </p:txBody>
      </p:sp>
    </p:spTree>
    <p:extLst>
      <p:ext uri="{BB962C8B-B14F-4D97-AF65-F5344CB8AC3E}">
        <p14:creationId xmlns:p14="http://schemas.microsoft.com/office/powerpoint/2010/main" val="282378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312" y="1624062"/>
            <a:ext cx="10564300" cy="4287160"/>
          </a:xfrm>
        </p:spPr>
        <p:txBody>
          <a:bodyPr/>
          <a:lstStyle/>
          <a:p>
            <a:pPr algn="just">
              <a:buFont typeface="Arial"/>
              <a:buChar char="•"/>
            </a:pPr>
            <a:endParaRPr lang="es-ES_tradnl" b="1" dirty="0" smtClean="0">
              <a:solidFill>
                <a:srgbClr val="000000"/>
              </a:solidFill>
              <a:cs typeface="Arial"/>
            </a:endParaRPr>
          </a:p>
          <a:p>
            <a:pPr marL="0" indent="0" algn="just">
              <a:buNone/>
            </a:pPr>
            <a:r>
              <a:rPr lang="es-ES_tradnl" b="1" dirty="0" smtClean="0">
                <a:solidFill>
                  <a:srgbClr val="000000"/>
                </a:solidFill>
                <a:cs typeface="Arial"/>
              </a:rPr>
              <a:t>ENFERMEDAD </a:t>
            </a:r>
            <a:r>
              <a:rPr lang="es-ES_tradnl" b="1" dirty="0">
                <a:solidFill>
                  <a:srgbClr val="000000"/>
                </a:solidFill>
                <a:cs typeface="Arial"/>
              </a:rPr>
              <a:t>PROFESIONAL </a:t>
            </a:r>
            <a:endParaRPr lang="en-US" dirty="0">
              <a:solidFill>
                <a:srgbClr val="000000"/>
              </a:solidFill>
              <a:cs typeface="Arial"/>
            </a:endParaRPr>
          </a:p>
          <a:p>
            <a:pPr marL="0" indent="0" algn="just">
              <a:buNone/>
            </a:pPr>
            <a:r>
              <a:rPr lang="es-ES_tradnl" dirty="0">
                <a:solidFill>
                  <a:srgbClr val="000000"/>
                </a:solidFill>
                <a:cs typeface="Arial"/>
              </a:rPr>
              <a:t>Es todo estado patológico que se manifieste de manera súbita o por evolución lenta a consecuencia del proceso de trabajo, o debido a las condiciones específicas en que éste se ejecute. </a:t>
            </a:r>
            <a:endParaRPr lang="en-US" dirty="0" smtClean="0">
              <a:solidFill>
                <a:srgbClr val="000000"/>
              </a:solidFill>
              <a:cs typeface="Arial"/>
            </a:endParaRPr>
          </a:p>
          <a:p>
            <a:pPr marL="0" indent="0" algn="just">
              <a:buNone/>
            </a:pPr>
            <a:endParaRPr lang="es-ES_tradnl" dirty="0" smtClean="0">
              <a:solidFill>
                <a:srgbClr val="000000"/>
              </a:solidFill>
              <a:cs typeface="Arial"/>
            </a:endParaRPr>
          </a:p>
          <a:p>
            <a:pPr marL="0" indent="0" algn="just">
              <a:buNone/>
            </a:pPr>
            <a:r>
              <a:rPr lang="es-ES_tradnl" dirty="0" smtClean="0">
                <a:solidFill>
                  <a:srgbClr val="000000"/>
                </a:solidFill>
                <a:cs typeface="Arial"/>
              </a:rPr>
              <a:t>Lista </a:t>
            </a:r>
            <a:r>
              <a:rPr lang="es-ES_tradnl" dirty="0">
                <a:solidFill>
                  <a:srgbClr val="000000"/>
                </a:solidFill>
                <a:cs typeface="Arial"/>
              </a:rPr>
              <a:t>de </a:t>
            </a:r>
            <a:r>
              <a:rPr lang="es-ES_tradnl" dirty="0" smtClean="0">
                <a:solidFill>
                  <a:srgbClr val="000000"/>
                </a:solidFill>
                <a:cs typeface="Arial"/>
              </a:rPr>
              <a:t>enfermedades</a:t>
            </a:r>
          </a:p>
          <a:p>
            <a:pPr lvl="1" algn="just">
              <a:buFont typeface="Arial"/>
              <a:buChar char="•"/>
            </a:pPr>
            <a:r>
              <a:rPr lang="es-ES_tradnl" sz="1800" dirty="0" smtClean="0">
                <a:solidFill>
                  <a:srgbClr val="000000"/>
                </a:solidFill>
                <a:cs typeface="Arial"/>
              </a:rPr>
              <a:t>Acuerdo </a:t>
            </a:r>
            <a:r>
              <a:rPr lang="es-ES_tradnl" sz="1800" dirty="0">
                <a:solidFill>
                  <a:srgbClr val="000000"/>
                </a:solidFill>
                <a:cs typeface="Arial"/>
              </a:rPr>
              <a:t>N°1 de 29 de mayo de 1995, Reglamento General de Prestaciones del Seguro Social de Riesgos Profesionales y se dictan otras disposiciones, publicado en la Gaceta Oficial 22805.</a:t>
            </a:r>
            <a:endParaRPr lang="en-US" sz="1800" dirty="0">
              <a:solidFill>
                <a:srgbClr val="000000"/>
              </a:solidFill>
              <a:cs typeface="Arial"/>
            </a:endParaRPr>
          </a:p>
          <a:p>
            <a:pPr algn="just">
              <a:buFont typeface="Arial"/>
              <a:buChar char="•"/>
            </a:pPr>
            <a:endParaRPr lang="en-US" dirty="0">
              <a:solidFill>
                <a:srgbClr val="000000"/>
              </a:solidFill>
              <a:cs typeface="Arial"/>
            </a:endParaRPr>
          </a:p>
        </p:txBody>
      </p:sp>
      <p:sp>
        <p:nvSpPr>
          <p:cNvPr id="4" name="Title 1"/>
          <p:cNvSpPr txBox="1">
            <a:spLocks/>
          </p:cNvSpPr>
          <p:nvPr/>
        </p:nvSpPr>
        <p:spPr>
          <a:xfrm>
            <a:off x="773360" y="477577"/>
            <a:ext cx="8911687" cy="816788"/>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_tradnl" sz="3600" b="1" dirty="0" smtClean="0">
                <a:solidFill>
                  <a:schemeClr val="tx1"/>
                </a:solidFill>
                <a:cs typeface="Arial"/>
              </a:rPr>
              <a:t>RIESGOS </a:t>
            </a:r>
            <a:r>
              <a:rPr lang="es-ES_tradnl" sz="3600" b="1" dirty="0">
                <a:solidFill>
                  <a:schemeClr val="tx1"/>
                </a:solidFill>
                <a:cs typeface="Arial"/>
              </a:rPr>
              <a:t>PROFESIONALES </a:t>
            </a:r>
            <a:endParaRPr lang="en-US" sz="3600" dirty="0">
              <a:solidFill>
                <a:schemeClr val="tx1"/>
              </a:solidFill>
              <a:cs typeface="Arial"/>
            </a:endParaRPr>
          </a:p>
        </p:txBody>
      </p:sp>
    </p:spTree>
    <p:extLst>
      <p:ext uri="{BB962C8B-B14F-4D97-AF65-F5344CB8AC3E}">
        <p14:creationId xmlns:p14="http://schemas.microsoft.com/office/powerpoint/2010/main" val="97135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69" y="1161393"/>
            <a:ext cx="8911687" cy="1280890"/>
          </a:xfrm>
        </p:spPr>
        <p:txBody>
          <a:bodyPr/>
          <a:lstStyle/>
          <a:p>
            <a:pPr algn="ctr"/>
            <a:r>
              <a:rPr lang="es-ES_tradnl" b="1" dirty="0"/>
              <a:t>Obligaciones de los </a:t>
            </a:r>
            <a:r>
              <a:rPr lang="es-ES_tradnl" b="1" dirty="0" smtClean="0"/>
              <a:t>Empleadores</a:t>
            </a:r>
            <a:endParaRPr lang="en-US" dirty="0"/>
          </a:p>
        </p:txBody>
      </p:sp>
      <p:sp>
        <p:nvSpPr>
          <p:cNvPr id="3" name="Content Placeholder 2"/>
          <p:cNvSpPr>
            <a:spLocks noGrp="1"/>
          </p:cNvSpPr>
          <p:nvPr>
            <p:ph idx="1"/>
          </p:nvPr>
        </p:nvSpPr>
        <p:spPr>
          <a:xfrm>
            <a:off x="793770" y="2197979"/>
            <a:ext cx="10735266" cy="4030729"/>
          </a:xfrm>
        </p:spPr>
        <p:txBody>
          <a:bodyPr>
            <a:normAutofit/>
          </a:bodyPr>
          <a:lstStyle/>
          <a:p>
            <a:pPr lvl="0" algn="just">
              <a:buFont typeface="Arial"/>
              <a:buChar char="•"/>
            </a:pPr>
            <a:endParaRPr lang="es-ES_tradnl" dirty="0" smtClean="0">
              <a:solidFill>
                <a:srgbClr val="000000"/>
              </a:solidFill>
              <a:cs typeface="Arial"/>
            </a:endParaRPr>
          </a:p>
          <a:p>
            <a:pPr lvl="0" algn="just">
              <a:buFont typeface="Arial"/>
              <a:buChar char="•"/>
            </a:pPr>
            <a:r>
              <a:rPr lang="es-ES_tradnl" b="1" dirty="0" smtClean="0">
                <a:solidFill>
                  <a:srgbClr val="000000"/>
                </a:solidFill>
                <a:cs typeface="Arial"/>
              </a:rPr>
              <a:t>INSCRIBIR</a:t>
            </a:r>
            <a:r>
              <a:rPr lang="es-ES_tradnl" dirty="0" smtClean="0">
                <a:solidFill>
                  <a:srgbClr val="000000"/>
                </a:solidFill>
                <a:cs typeface="Arial"/>
              </a:rPr>
              <a:t> a </a:t>
            </a:r>
            <a:r>
              <a:rPr lang="es-ES_tradnl" dirty="0">
                <a:solidFill>
                  <a:srgbClr val="000000"/>
                </a:solidFill>
                <a:cs typeface="Arial"/>
              </a:rPr>
              <a:t>las personas naturales o jurídicas que operen en el territorio nacional</a:t>
            </a:r>
            <a:r>
              <a:rPr lang="es-ES_tradnl" dirty="0" smtClean="0">
                <a:solidFill>
                  <a:srgbClr val="000000"/>
                </a:solidFill>
                <a:cs typeface="Arial"/>
              </a:rPr>
              <a:t>.</a:t>
            </a:r>
          </a:p>
          <a:p>
            <a:pPr lvl="0" algn="just">
              <a:buFont typeface="Arial"/>
              <a:buChar char="•"/>
            </a:pPr>
            <a:endParaRPr lang="en-US" dirty="0">
              <a:solidFill>
                <a:srgbClr val="000000"/>
              </a:solidFill>
              <a:cs typeface="Arial"/>
            </a:endParaRPr>
          </a:p>
          <a:p>
            <a:pPr lvl="0" algn="just">
              <a:buFont typeface="Arial"/>
              <a:buChar char="•"/>
            </a:pPr>
            <a:r>
              <a:rPr lang="es-ES_tradnl" b="1" dirty="0" smtClean="0">
                <a:solidFill>
                  <a:srgbClr val="000000"/>
                </a:solidFill>
                <a:cs typeface="Arial"/>
              </a:rPr>
              <a:t>ASEGURAR</a:t>
            </a:r>
            <a:r>
              <a:rPr lang="es-ES_tradnl" dirty="0" smtClean="0">
                <a:solidFill>
                  <a:srgbClr val="000000"/>
                </a:solidFill>
                <a:cs typeface="Arial"/>
              </a:rPr>
              <a:t> a </a:t>
            </a:r>
            <a:r>
              <a:rPr lang="es-ES_tradnl" dirty="0">
                <a:solidFill>
                  <a:srgbClr val="000000"/>
                </a:solidFill>
                <a:cs typeface="Arial"/>
              </a:rPr>
              <a:t>los empleados a sus servicios, </a:t>
            </a:r>
            <a:r>
              <a:rPr lang="es-ES_tradnl" dirty="0" smtClean="0">
                <a:solidFill>
                  <a:srgbClr val="000000"/>
                </a:solidFill>
                <a:cs typeface="Arial"/>
              </a:rPr>
              <a:t>incluyendo:</a:t>
            </a:r>
            <a:endParaRPr lang="en-US" dirty="0">
              <a:solidFill>
                <a:srgbClr val="000000"/>
              </a:solidFill>
              <a:cs typeface="Arial"/>
            </a:endParaRPr>
          </a:p>
          <a:p>
            <a:pPr lvl="1" algn="just">
              <a:buFont typeface="Arial"/>
              <a:buChar char="•"/>
            </a:pPr>
            <a:r>
              <a:rPr lang="es-ES_tradnl" sz="1800" dirty="0">
                <a:solidFill>
                  <a:srgbClr val="000000"/>
                </a:solidFill>
                <a:cs typeface="Arial"/>
              </a:rPr>
              <a:t>Los aprendices, aunque no reciban salario.</a:t>
            </a:r>
            <a:endParaRPr lang="en-US" sz="1800" dirty="0">
              <a:solidFill>
                <a:srgbClr val="000000"/>
              </a:solidFill>
              <a:cs typeface="Arial"/>
            </a:endParaRPr>
          </a:p>
          <a:p>
            <a:pPr lvl="1" algn="just">
              <a:buFont typeface="Arial"/>
              <a:buChar char="•"/>
            </a:pPr>
            <a:r>
              <a:rPr lang="es-ES_tradnl" sz="1800" dirty="0">
                <a:solidFill>
                  <a:srgbClr val="000000"/>
                </a:solidFill>
                <a:cs typeface="Arial"/>
              </a:rPr>
              <a:t>Los de forzosa afiliación a la CSS según su </a:t>
            </a:r>
            <a:r>
              <a:rPr lang="es-ES_tradnl" sz="1800" dirty="0" smtClean="0">
                <a:solidFill>
                  <a:srgbClr val="000000"/>
                </a:solidFill>
                <a:cs typeface="Arial"/>
              </a:rPr>
              <a:t>Ley Orgánica. </a:t>
            </a:r>
            <a:endParaRPr lang="es-ES_tradnl" sz="1800" dirty="0">
              <a:solidFill>
                <a:srgbClr val="000000"/>
              </a:solidFill>
              <a:cs typeface="Arial"/>
            </a:endParaRPr>
          </a:p>
          <a:p>
            <a:pPr marL="457200" lvl="1" indent="0" algn="just">
              <a:buNone/>
            </a:pPr>
            <a:r>
              <a:rPr lang="es-ES_tradnl" sz="1800" dirty="0" smtClean="0">
                <a:solidFill>
                  <a:srgbClr val="000000"/>
                </a:solidFill>
                <a:cs typeface="Arial"/>
              </a:rPr>
              <a:t>La </a:t>
            </a:r>
            <a:r>
              <a:rPr lang="es-ES_tradnl" sz="1800" dirty="0">
                <a:solidFill>
                  <a:srgbClr val="000000"/>
                </a:solidFill>
                <a:cs typeface="Arial"/>
              </a:rPr>
              <a:t>CSS tiene la facultad de establecer la existencia de relaciones de trabajo antes la duda o investigación o auditoria</a:t>
            </a:r>
            <a:r>
              <a:rPr lang="es-ES_tradnl" sz="1800" dirty="0" smtClean="0">
                <a:solidFill>
                  <a:srgbClr val="000000"/>
                </a:solidFill>
                <a:cs typeface="Arial"/>
              </a:rPr>
              <a:t>.</a:t>
            </a:r>
          </a:p>
          <a:p>
            <a:pPr marL="457200" lvl="1" indent="0" algn="just">
              <a:buNone/>
            </a:pPr>
            <a:endParaRPr lang="en-US" sz="1800" dirty="0">
              <a:solidFill>
                <a:srgbClr val="000000"/>
              </a:solidFill>
              <a:cs typeface="Arial"/>
            </a:endParaRPr>
          </a:p>
        </p:txBody>
      </p:sp>
    </p:spTree>
    <p:extLst>
      <p:ext uri="{BB962C8B-B14F-4D97-AF65-F5344CB8AC3E}">
        <p14:creationId xmlns:p14="http://schemas.microsoft.com/office/powerpoint/2010/main" val="4885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434" y="2170233"/>
            <a:ext cx="10062260" cy="3777622"/>
          </a:xfrm>
        </p:spPr>
        <p:txBody>
          <a:bodyPr/>
          <a:lstStyle/>
          <a:p>
            <a:pPr marL="0" indent="0" algn="just">
              <a:buNone/>
            </a:pPr>
            <a:r>
              <a:rPr lang="es-ES_tradnl" sz="2000" b="1" dirty="0" smtClean="0">
                <a:solidFill>
                  <a:srgbClr val="000000"/>
                </a:solidFill>
                <a:cs typeface="Arial"/>
              </a:rPr>
              <a:t>Efectividad de la cobertura en razón del aseguramiento del empleado:</a:t>
            </a:r>
          </a:p>
          <a:p>
            <a:pPr marL="0" indent="0" algn="just">
              <a:buNone/>
            </a:pPr>
            <a:r>
              <a:rPr lang="es-ES_tradnl" sz="2000" b="1" dirty="0" smtClean="0">
                <a:solidFill>
                  <a:srgbClr val="000000"/>
                </a:solidFill>
                <a:cs typeface="Arial"/>
              </a:rPr>
              <a:t> </a:t>
            </a:r>
          </a:p>
          <a:p>
            <a:pPr lvl="0" algn="just">
              <a:buFont typeface="Arial"/>
              <a:buChar char="•"/>
            </a:pPr>
            <a:r>
              <a:rPr lang="es-ES_tradnl" dirty="0">
                <a:solidFill>
                  <a:srgbClr val="000000"/>
                </a:solidFill>
                <a:cs typeface="Arial"/>
              </a:rPr>
              <a:t>La afiliación a la CSS debe ser anterior a la ocurrencia del RP</a:t>
            </a:r>
            <a:endParaRPr lang="en-US" dirty="0">
              <a:solidFill>
                <a:srgbClr val="000000"/>
              </a:solidFill>
              <a:cs typeface="Arial"/>
            </a:endParaRPr>
          </a:p>
          <a:p>
            <a:pPr lvl="0" algn="just">
              <a:buFont typeface="Arial"/>
              <a:buChar char="•"/>
            </a:pPr>
            <a:r>
              <a:rPr lang="es-ES_tradnl" dirty="0">
                <a:solidFill>
                  <a:srgbClr val="000000"/>
                </a:solidFill>
                <a:cs typeface="Arial"/>
              </a:rPr>
              <a:t>No requiere de cotizaciones previas</a:t>
            </a:r>
            <a:endParaRPr lang="en-US" dirty="0">
              <a:solidFill>
                <a:srgbClr val="000000"/>
              </a:solidFill>
              <a:cs typeface="Arial"/>
            </a:endParaRPr>
          </a:p>
          <a:p>
            <a:pPr lvl="0" algn="just">
              <a:buFont typeface="Arial"/>
              <a:buChar char="•"/>
            </a:pPr>
            <a:r>
              <a:rPr lang="es-ES_tradnl" dirty="0">
                <a:solidFill>
                  <a:srgbClr val="000000"/>
                </a:solidFill>
                <a:cs typeface="Arial"/>
              </a:rPr>
              <a:t>Los trabajadores incluidos en la última planilla declarada se consideran inscritos en el SRP. Los trabajadores que ingresen luego de la presentación de la planilla, deben ser afiliados de forma individual a través del </a:t>
            </a:r>
            <a:r>
              <a:rPr lang="es-ES_tradnl" b="1" i="1" dirty="0">
                <a:solidFill>
                  <a:srgbClr val="000000"/>
                </a:solidFill>
                <a:cs typeface="Arial"/>
              </a:rPr>
              <a:t>Aviso de Entrada del Trabajador</a:t>
            </a:r>
            <a:r>
              <a:rPr lang="es-ES_tradnl" b="1" dirty="0">
                <a:solidFill>
                  <a:srgbClr val="000000"/>
                </a:solidFill>
                <a:cs typeface="Arial"/>
              </a:rPr>
              <a:t> </a:t>
            </a:r>
            <a:endParaRPr lang="en-US" b="1" dirty="0">
              <a:solidFill>
                <a:srgbClr val="000000"/>
              </a:solidFill>
              <a:cs typeface="Arial"/>
            </a:endParaRPr>
          </a:p>
          <a:p>
            <a:pPr lvl="0" algn="just">
              <a:buFont typeface="Arial"/>
              <a:buChar char="•"/>
            </a:pPr>
            <a:r>
              <a:rPr lang="es-ES_tradnl" dirty="0" smtClean="0">
                <a:solidFill>
                  <a:srgbClr val="000000"/>
                </a:solidFill>
                <a:cs typeface="Arial"/>
              </a:rPr>
              <a:t>La falta de afiliaci</a:t>
            </a:r>
            <a:r>
              <a:rPr lang="es-ES_tradnl" dirty="0" smtClean="0">
                <a:solidFill>
                  <a:srgbClr val="000000"/>
                </a:solidFill>
                <a:cs typeface="Arial"/>
              </a:rPr>
              <a:t>ón del empleado </a:t>
            </a:r>
            <a:r>
              <a:rPr lang="es-ES_tradnl" dirty="0">
                <a:solidFill>
                  <a:srgbClr val="000000"/>
                </a:solidFill>
                <a:cs typeface="Arial"/>
              </a:rPr>
              <a:t>l</a:t>
            </a:r>
            <a:r>
              <a:rPr lang="es-ES_tradnl" dirty="0" smtClean="0">
                <a:solidFill>
                  <a:srgbClr val="000000"/>
                </a:solidFill>
                <a:cs typeface="Arial"/>
              </a:rPr>
              <a:t>uego de transcurrido </a:t>
            </a:r>
            <a:r>
              <a:rPr lang="es-ES_tradnl" dirty="0">
                <a:solidFill>
                  <a:srgbClr val="000000"/>
                </a:solidFill>
                <a:cs typeface="Arial"/>
              </a:rPr>
              <a:t>más de seis (6) días desde la fecha del </a:t>
            </a:r>
            <a:r>
              <a:rPr lang="es-ES_tradnl" dirty="0" smtClean="0">
                <a:solidFill>
                  <a:srgbClr val="000000"/>
                </a:solidFill>
                <a:cs typeface="Arial"/>
              </a:rPr>
              <a:t>ingreso a </a:t>
            </a:r>
            <a:r>
              <a:rPr lang="es-ES_tradnl" dirty="0">
                <a:solidFill>
                  <a:srgbClr val="000000"/>
                </a:solidFill>
                <a:cs typeface="Arial"/>
              </a:rPr>
              <a:t>la </a:t>
            </a:r>
            <a:r>
              <a:rPr lang="es-ES_tradnl" dirty="0" smtClean="0">
                <a:solidFill>
                  <a:srgbClr val="000000"/>
                </a:solidFill>
                <a:cs typeface="Arial"/>
              </a:rPr>
              <a:t>empresa, genera la aplicación de multa</a:t>
            </a:r>
            <a:endParaRPr lang="en-US" dirty="0">
              <a:solidFill>
                <a:srgbClr val="000000"/>
              </a:solidFill>
              <a:cs typeface="Arial"/>
            </a:endParaRPr>
          </a:p>
          <a:p>
            <a:pPr algn="just">
              <a:buFont typeface="Arial"/>
              <a:buChar char="•"/>
            </a:pPr>
            <a:endParaRPr lang="es-ES_tradnl" dirty="0">
              <a:solidFill>
                <a:srgbClr val="000000"/>
              </a:solidFill>
              <a:cs typeface="Arial"/>
            </a:endParaRPr>
          </a:p>
        </p:txBody>
      </p:sp>
      <p:sp>
        <p:nvSpPr>
          <p:cNvPr id="4" name="Title 1"/>
          <p:cNvSpPr>
            <a:spLocks noGrp="1"/>
          </p:cNvSpPr>
          <p:nvPr>
            <p:ph type="title"/>
          </p:nvPr>
        </p:nvSpPr>
        <p:spPr>
          <a:xfrm>
            <a:off x="1103080" y="1173605"/>
            <a:ext cx="8911687" cy="1280890"/>
          </a:xfrm>
        </p:spPr>
        <p:txBody>
          <a:bodyPr>
            <a:normAutofit/>
          </a:bodyPr>
          <a:lstStyle/>
          <a:p>
            <a:pPr algn="ctr"/>
            <a:r>
              <a:rPr lang="es-ES_tradnl" sz="3200" b="1" dirty="0" smtClean="0">
                <a:solidFill>
                  <a:srgbClr val="000000"/>
                </a:solidFill>
                <a:cs typeface="Arial"/>
              </a:rPr>
              <a:t>Asegurar</a:t>
            </a:r>
            <a:r>
              <a:rPr lang="es-ES_tradnl" sz="3200" dirty="0" smtClean="0">
                <a:solidFill>
                  <a:srgbClr val="000000"/>
                </a:solidFill>
                <a:cs typeface="Arial"/>
              </a:rPr>
              <a:t> </a:t>
            </a:r>
            <a:r>
              <a:rPr lang="es-ES_tradnl" sz="3200" dirty="0">
                <a:solidFill>
                  <a:srgbClr val="000000"/>
                </a:solidFill>
                <a:cs typeface="Arial"/>
              </a:rPr>
              <a:t>a los empleados a sus servicios</a:t>
            </a:r>
            <a:endParaRPr lang="en-US" sz="3200" dirty="0"/>
          </a:p>
        </p:txBody>
      </p:sp>
    </p:spTree>
    <p:extLst>
      <p:ext uri="{BB962C8B-B14F-4D97-AF65-F5344CB8AC3E}">
        <p14:creationId xmlns:p14="http://schemas.microsoft.com/office/powerpoint/2010/main" val="15298934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14174</TotalTime>
  <Words>1491</Words>
  <Application>Microsoft Macintosh PowerPoint</Application>
  <PresentationFormat>Custom</PresentationFormat>
  <Paragraphs>137</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Cobertura del  Riesgo Profesional Obligaciones del Empleador</vt:lpstr>
      <vt:lpstr>Resumen</vt:lpstr>
      <vt:lpstr>             </vt:lpstr>
      <vt:lpstr>             </vt:lpstr>
      <vt:lpstr>PowerPoint Presentation</vt:lpstr>
      <vt:lpstr>PowerPoint Presentation</vt:lpstr>
      <vt:lpstr>PowerPoint Presentation</vt:lpstr>
      <vt:lpstr>Obligaciones de los Empleadores</vt:lpstr>
      <vt:lpstr>Asegurar a los empleados a sus servicios</vt:lpstr>
      <vt:lpstr>PowerPoint Presentation</vt:lpstr>
      <vt:lpstr>Obligación del empleador  Reportar el accidente  de trabajo o la enfermedad profesional  </vt:lpstr>
      <vt:lpstr>Reportar el accidente  de trabajo o la enfermedad profesional  </vt:lpstr>
      <vt:lpstr>Obligaciones de los Empleadores</vt:lpstr>
      <vt:lpstr> Consecuencias del incumplimiento de la obligaciones del empleador </vt:lpstr>
      <vt:lpstr>Coberturas del Seguro de Riesgo Profesional</vt:lpstr>
      <vt:lpstr>Obligaciones de los Empleadores</vt:lpstr>
      <vt:lpstr>Obligaciones de los Empleadores</vt:lpstr>
      <vt:lpstr>Gracias por su atención</vt:lpstr>
    </vt:vector>
  </TitlesOfParts>
  <Company>MOL (America)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MOL User</dc:creator>
  <cp:lastModifiedBy>Rosilda Robinson</cp:lastModifiedBy>
  <cp:revision>53</cp:revision>
  <dcterms:created xsi:type="dcterms:W3CDTF">2020-06-22T16:39:32Z</dcterms:created>
  <dcterms:modified xsi:type="dcterms:W3CDTF">2020-09-21T15:39:06Z</dcterms:modified>
</cp:coreProperties>
</file>