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CCFF"/>
    <a:srgbClr val="0150E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4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366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66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320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71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4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5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9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9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4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3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" y="0"/>
            <a:ext cx="1218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5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14CA-57B0-46BD-BAEE-B187EE755FC0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6A7F01-4C7D-4796-B5BD-98E0421EFF3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7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F05DA-CCC1-4E3A-9614-C5884E63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8" y="663866"/>
            <a:ext cx="8911687" cy="1280890"/>
          </a:xfrm>
        </p:spPr>
        <p:txBody>
          <a:bodyPr/>
          <a:lstStyle/>
          <a:p>
            <a:pPr algn="ctr"/>
            <a:br>
              <a:rPr lang="es-PA" dirty="0"/>
            </a:br>
            <a:r>
              <a:rPr lang="es-PA" dirty="0"/>
              <a:t>Causales de naturaleza disciplinaria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103BC-53C6-4676-9B3A-0D0FB497A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2133600"/>
            <a:ext cx="10603464" cy="3777622"/>
          </a:xfrm>
        </p:spPr>
        <p:txBody>
          <a:bodyPr>
            <a:normAutofit/>
          </a:bodyPr>
          <a:lstStyle/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1800" b="1" dirty="0">
                <a:solidFill>
                  <a:schemeClr val="tx2"/>
                </a:solidFill>
                <a:latin typeface="Arial" panose="020B0604020202020204" pitchFamily="34" charset="0"/>
              </a:rPr>
              <a:t>1.- </a:t>
            </a:r>
            <a:r>
              <a:rPr lang="es-ES_tradnl" altLang="es-ES" b="1" dirty="0">
                <a:solidFill>
                  <a:schemeClr val="tx2"/>
                </a:solidFill>
                <a:latin typeface="Arial" panose="020B0604020202020204" pitchFamily="34" charset="0"/>
              </a:rPr>
              <a:t>Presentación de documentos falsos para solicitar trabajo</a:t>
            </a:r>
          </a:p>
          <a:p>
            <a:pPr defTabSz="457207">
              <a:lnSpc>
                <a:spcPct val="80000"/>
              </a:lnSpc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1800" dirty="0">
                <a:latin typeface="Arial" panose="020B0604020202020204" pitchFamily="34" charset="0"/>
              </a:rPr>
              <a:t>Documento o certificado falso</a:t>
            </a:r>
          </a:p>
          <a:p>
            <a:pPr defTabSz="457207">
              <a:lnSpc>
                <a:spcPct val="80000"/>
              </a:lnSpc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1800" dirty="0">
                <a:latin typeface="Arial" panose="020B0604020202020204" pitchFamily="34" charset="0"/>
              </a:rPr>
              <a:t>Atribuyen cualidades que carece</a:t>
            </a:r>
          </a:p>
          <a:p>
            <a:pPr defTabSz="457207">
              <a:lnSpc>
                <a:spcPct val="80000"/>
              </a:lnSpc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1800" dirty="0">
                <a:latin typeface="Arial" panose="020B0604020202020204" pitchFamily="34" charset="0"/>
              </a:rPr>
              <a:t>Contrato celebrado en base a eso</a:t>
            </a:r>
          </a:p>
          <a:p>
            <a:pPr defTabSz="457207">
              <a:lnSpc>
                <a:spcPct val="80000"/>
              </a:lnSpc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1800" dirty="0">
                <a:latin typeface="Arial" panose="020B0604020202020204" pitchFamily="34" charset="0"/>
              </a:rPr>
              <a:t>Caducidad de un mes desde que se compruebe o un año desde el inicio en caso de idoneidad</a:t>
            </a:r>
          </a:p>
          <a:p>
            <a:pPr marL="0" indent="0" defTabSz="457207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_tradnl" altLang="es-ES" b="1" dirty="0">
                <a:solidFill>
                  <a:schemeClr val="tx2"/>
                </a:solidFill>
                <a:latin typeface="Arial" panose="020B0604020202020204" pitchFamily="34" charset="0"/>
              </a:rPr>
              <a:t>2.- Actos de violencia, injuria o amenaza en el trabajo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es-ES_tradnl" altLang="es-ES" b="1" dirty="0"/>
              <a:t>Que exista violencia, amenaza o injuria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es-ES_tradnl" altLang="es-ES" b="1" dirty="0"/>
              <a:t>Que no haya mediado provocación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es-ES_tradnl" altLang="es-ES" b="1" dirty="0"/>
              <a:t>Hecho ocurrido durante las labores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es-ES_tradnl" altLang="es-ES" b="1" dirty="0"/>
              <a:t>Contra el empleador, su familia, directivos o compañeros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3264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31DC7-A98E-4899-A4EA-8D866EAD6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68" y="1484244"/>
            <a:ext cx="10908264" cy="4479235"/>
          </a:xfrm>
        </p:spPr>
        <p:txBody>
          <a:bodyPr>
            <a:normAutofit/>
          </a:bodyPr>
          <a:lstStyle/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3.- Actos de violencia, injuria o amenaza fuera del trabajo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Que exista violencia, amenaza o injuria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Fuera de labores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Contra el empleador, directivos o compañeros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Que la gravedad impida continuar con el contrato</a:t>
            </a:r>
          </a:p>
          <a:p>
            <a:pPr marL="0" indent="0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endParaRPr lang="es-ES_tradnl" altLang="es-ES" sz="2000" dirty="0">
              <a:latin typeface="Arial" panose="020B0604020202020204" pitchFamily="34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4.- Revelar de secretos técnicos, comerciales o administrativos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s-ES_tradnl" altLang="es-ES" sz="2000" b="1" dirty="0">
                <a:latin typeface="Arial" panose="020B0604020202020204" pitchFamily="34" charset="0"/>
              </a:rPr>
              <a:t>Que se trate de secretos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s-ES_tradnl" altLang="es-ES" sz="2000" b="1" dirty="0">
                <a:latin typeface="Arial" panose="020B0604020202020204" pitchFamily="34" charset="0"/>
              </a:rPr>
              <a:t>Revelación sin autorización</a:t>
            </a:r>
          </a:p>
          <a:p>
            <a:pPr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s-ES_tradnl" altLang="es-ES" sz="2000" b="1" dirty="0">
                <a:latin typeface="Arial" panose="020B0604020202020204" pitchFamily="34" charset="0"/>
              </a:rPr>
              <a:t>Que la revelación pueda causar perjuicio</a:t>
            </a:r>
            <a:endParaRPr lang="es-ES" altLang="es-ES" sz="20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488738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BD48C-4010-44EE-82FE-E2EA3DD65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1656522"/>
            <a:ext cx="10682977" cy="4254700"/>
          </a:xfrm>
        </p:spPr>
        <p:txBody>
          <a:bodyPr>
            <a:normAutofit/>
          </a:bodyPr>
          <a:lstStyle/>
          <a:p>
            <a:pPr marL="0" indent="0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ES_tradnl" altLang="es-ES" b="1" dirty="0">
                <a:solidFill>
                  <a:schemeClr val="tx2"/>
                </a:solidFill>
                <a:latin typeface="Arial" panose="020B0604020202020204" pitchFamily="34" charset="0"/>
              </a:rPr>
              <a:t>5.- Falta de probidad u honradez o comisión de delito</a:t>
            </a:r>
          </a:p>
          <a:p>
            <a:pPr marL="0" indent="0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PA" altLang="es-ES" b="1" u="sng" dirty="0">
                <a:latin typeface="Arial" panose="020B0604020202020204" pitchFamily="34" charset="0"/>
              </a:rPr>
              <a:t>Definición  de probidad: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Rectitud de ánimo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Integridad en el obrar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Actuar de buena fe </a:t>
            </a:r>
          </a:p>
          <a:p>
            <a:pPr marL="0" indent="0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PA" altLang="es-ES" b="1" u="sng" dirty="0">
                <a:latin typeface="Arial" panose="020B0604020202020204" pitchFamily="34" charset="0"/>
              </a:rPr>
              <a:t>Fundamento de la probidad: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La fidelidad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La buena fe en la ejecución del Contrato de Trabajo</a:t>
            </a:r>
          </a:p>
          <a:p>
            <a:pPr marL="742962" lvl="1" indent="-285755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1800" b="1" u="sng" dirty="0">
                <a:latin typeface="Arial" panose="020B0604020202020204" pitchFamily="34" charset="0"/>
              </a:rPr>
              <a:t> Carácter recíproco del deber de buena fe</a:t>
            </a:r>
            <a:endParaRPr lang="es-ES" altLang="es-ES" sz="1800" b="1" u="sng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6781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02D142-BB58-4A53-A864-15816DBEC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1815547"/>
            <a:ext cx="10682977" cy="4479235"/>
          </a:xfrm>
        </p:spPr>
        <p:txBody>
          <a:bodyPr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dirty="0">
                <a:solidFill>
                  <a:schemeClr val="tx2"/>
                </a:solidFill>
                <a:latin typeface="Arial" panose="020B0604020202020204" pitchFamily="34" charset="0"/>
              </a:rPr>
              <a:t>6.- Daño intencional a bienes de la empresa</a:t>
            </a:r>
            <a:endParaRPr lang="es-ES_tradnl" altLang="es-E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Daño material grave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Dolo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Durante las labores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Materiales, máquinas, herramientas, productos, edificios, objetos de trabajo.  </a:t>
            </a:r>
          </a:p>
          <a:p>
            <a:pPr marL="0" indent="0" defTabSz="457207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7- Daño a bienes de la empresa.</a:t>
            </a:r>
          </a:p>
          <a:p>
            <a:pPr defTabSz="457207">
              <a:buClrTx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Mismo significado del numeral anterior pero con culpa o negligencia.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b="1" dirty="0">
                <a:solidFill>
                  <a:schemeClr val="tx2"/>
                </a:solidFill>
                <a:latin typeface="Arial" panose="020B0604020202020204" pitchFamily="34" charset="0"/>
              </a:rPr>
              <a:t>8.- Comprometer por imprudencia la seguridad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Descuido o imprudencia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Inexcusable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dirty="0">
                <a:latin typeface="Arial" panose="020B0604020202020204" pitchFamily="34" charset="0"/>
              </a:rPr>
              <a:t>Peligro para la empresa o personas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8712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4B4086-EDCA-4490-AEB0-90E562F70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1828800"/>
            <a:ext cx="10378177" cy="4082422"/>
          </a:xfrm>
        </p:spPr>
        <p:txBody>
          <a:bodyPr>
            <a:normAutofit fontScale="92500" lnSpcReduction="10000"/>
          </a:bodyPr>
          <a:lstStyle/>
          <a:p>
            <a:pPr marL="0" indent="0" algn="just" defTabSz="457207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_tradnl" altLang="es-ES" sz="2200" b="1" dirty="0">
                <a:solidFill>
                  <a:schemeClr val="tx2"/>
                </a:solidFill>
                <a:latin typeface="Arial" panose="020B0604020202020204" pitchFamily="34" charset="0"/>
              </a:rPr>
              <a:t>9.- Negarse reiteradamente a adoptar medidas de seguridad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200" dirty="0"/>
              <a:t>Negativa en adoptar medidas preventivas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200" dirty="0"/>
              <a:t>Que haya reincidencia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200" dirty="0"/>
              <a:t>Haya procedimientos para evitar los riesgos profesionales</a:t>
            </a:r>
          </a:p>
          <a:p>
            <a:pPr marL="0" indent="0" algn="just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PA" altLang="es-ES" sz="2200" b="1" dirty="0">
                <a:solidFill>
                  <a:schemeClr val="tx2"/>
                </a:solidFill>
                <a:latin typeface="Arial" panose="020B0604020202020204" pitchFamily="34" charset="0"/>
              </a:rPr>
              <a:t>10.-  Desobedecimiento de órdenes</a:t>
            </a:r>
          </a:p>
          <a:p>
            <a:pPr marL="0" indent="0" algn="just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PA" altLang="es-ES" sz="2200" b="1" u="sng" dirty="0"/>
              <a:t>Emana de la Facultad de Dirección que tiene el empleador </a:t>
            </a:r>
          </a:p>
          <a:p>
            <a:pPr marL="800107" lvl="1" indent="-342900" algn="just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2200" b="1" u="sng" dirty="0"/>
              <a:t>Capacidad de dirigir, fiscalizar, establecer procedimientos y manejar el proceso productivo</a:t>
            </a:r>
          </a:p>
          <a:p>
            <a:pPr marL="0" indent="0" algn="just" defTabSz="457207" eaLnBrk="1" fontAlgn="auto" hangingPunct="1">
              <a:lnSpc>
                <a:spcPct val="80000"/>
              </a:lnSpc>
              <a:spcAft>
                <a:spcPts val="0"/>
              </a:spcAft>
              <a:buClrTx/>
              <a:buNone/>
              <a:defRPr/>
            </a:pPr>
            <a:r>
              <a:rPr lang="es-PA" altLang="es-ES" sz="2200" b="1" u="sng" dirty="0"/>
              <a:t>Se aplica en concordancia con la subordinación jurídica</a:t>
            </a:r>
          </a:p>
          <a:p>
            <a:pPr marL="800107" lvl="1" indent="-342900" algn="just" defTabSz="457207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PA" altLang="es-ES" sz="2200" b="1" u="sng" dirty="0"/>
              <a:t>El trabajador tiene la obligación de cumplir con los procedimientos y directrices que guarden relación con el contrato de trabajo o con las órdenes que se vinculen a la movilidad</a:t>
            </a:r>
            <a:endParaRPr lang="es-ES" altLang="es-ES" sz="2200" b="1" u="sng" dirty="0"/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73610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FDC751-3BFF-4236-9F8F-CA2D8C87A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17" y="1431235"/>
            <a:ext cx="10484195" cy="4479987"/>
          </a:xfrm>
        </p:spPr>
        <p:txBody>
          <a:bodyPr>
            <a:normAutofit lnSpcReduction="10000"/>
          </a:bodyPr>
          <a:lstStyle/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11.- Inasistencia a trabajar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/>
              <a:t>Ausencia al trabajo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/>
              <a:t>Sin permiso y sin justificación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/>
              <a:t>3 días en un mes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/>
              <a:t>2 lunes en un mes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/>
              <a:t>6 lunes en un año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12.- Reincidencia en abandono o negativa a trabajar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Reincidencia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Horas laborales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Abandono o salida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Tx/>
              <a:buFont typeface="Wingdings 3" charset="2"/>
              <a:buChar char="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Negativa reiterada de laborar</a:t>
            </a:r>
          </a:p>
          <a:p>
            <a:pPr marL="0" indent="0" defTabSz="457207" eaLnBrk="1" fontAlgn="auto" hangingPunct="1">
              <a:spcAft>
                <a:spcPts val="0"/>
              </a:spcAft>
              <a:buClrTx/>
              <a:buNone/>
              <a:defRPr/>
            </a:pPr>
            <a:endParaRPr lang="es-ES_tradnl" altLang="es-ES" dirty="0"/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925745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30ABA0-C81C-4BE0-BC7F-7DA3B0294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1431235"/>
            <a:ext cx="10470942" cy="4479987"/>
          </a:xfrm>
        </p:spPr>
        <p:txBody>
          <a:bodyPr>
            <a:normAutofit/>
          </a:bodyPr>
          <a:lstStyle/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13.- Reincidencia en infringir prohibiciones</a:t>
            </a:r>
            <a:endParaRPr lang="es-ES_tradnl" altLang="es-ES" sz="2000" dirty="0">
              <a:latin typeface="Arial" panose="020B0604020202020204" pitchFamily="34" charset="0"/>
            </a:endParaRP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Reincidencia dentro del período de 1 año 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Tomar artículos de la empresa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Presentarse ebrio o con influencias de drogas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Trabajar sin informar el uso medicamentos que producen somnolencia.</a:t>
            </a:r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14.- Pérdida de la confianza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Causal justificada para Trabajador de Confianza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Por actos u omisiones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Dentro o fuera de servicio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Conlleven la pérdida de confianza</a:t>
            </a:r>
          </a:p>
          <a:p>
            <a:pPr marL="0" indent="0" defTabSz="457207" eaLnBrk="1" fontAlgn="auto" hangingPunct="1">
              <a:spcAft>
                <a:spcPts val="0"/>
              </a:spcAft>
              <a:buClrTx/>
              <a:buNone/>
              <a:defRPr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35315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49E1C2-4917-4423-A4FF-B9A7713AF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30" y="1762539"/>
            <a:ext cx="10404682" cy="4148683"/>
          </a:xfrm>
        </p:spPr>
        <p:txBody>
          <a:bodyPr/>
          <a:lstStyle/>
          <a:p>
            <a:pPr marL="0" indent="0" algn="just" defTabSz="457207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15.- Acoso Sexual, Conducta Inmoral o Delictiva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Comprobación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Acoso Sexual, inmoralidad o delito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Durante la prestación del servicio</a:t>
            </a:r>
            <a:endParaRPr lang="es-ES" altLang="es-ES" sz="2000" dirty="0">
              <a:latin typeface="Arial" panose="020B0604020202020204" pitchFamily="34" charset="0"/>
            </a:endParaRPr>
          </a:p>
          <a:p>
            <a:pPr marL="0" indent="0" algn="just" defTabSz="457207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_tradnl" altLang="es-ES" sz="2000" b="1" dirty="0">
                <a:solidFill>
                  <a:schemeClr val="tx2"/>
                </a:solidFill>
                <a:latin typeface="Arial" panose="020B0604020202020204" pitchFamily="34" charset="0"/>
              </a:rPr>
              <a:t>16.- Falta notoria de rendimiento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Falta evidente de rendimiento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Reglamento de Evaluación Técnica y Profesional</a:t>
            </a:r>
          </a:p>
          <a:p>
            <a:pPr algn="just" defTabSz="457207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latin typeface="Arial" panose="020B0604020202020204" pitchFamily="34" charset="0"/>
              </a:rPr>
              <a:t>Aprobado por el Ministerio o Convención Colectiva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0860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48ED5-708D-4CD8-BEC6-C86A2993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1" y="624110"/>
            <a:ext cx="10470942" cy="1280890"/>
          </a:xfrm>
        </p:spPr>
        <p:txBody>
          <a:bodyPr/>
          <a:lstStyle/>
          <a:p>
            <a:pPr algn="ctr"/>
            <a:br>
              <a:rPr lang="es-PA" dirty="0"/>
            </a:br>
            <a:r>
              <a:rPr lang="es-PA" dirty="0"/>
              <a:t>Causales de naturaleza no imputable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6A1B38-4625-4636-96ED-9214F14D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2133600"/>
            <a:ext cx="1047094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sz="2000" dirty="0"/>
              <a:t>7. La fuerza mayor o caso fortuito, que como consecuencia conlleve de forma directa e inmediata la paralización definitiva de las actividades del empleador.</a:t>
            </a:r>
          </a:p>
          <a:p>
            <a:r>
              <a:rPr lang="es-PA" sz="2000" dirty="0"/>
              <a:t>Requiere la presencia del fenómeno de la fuerza mayor o el caso fortuito.</a:t>
            </a:r>
          </a:p>
          <a:p>
            <a:r>
              <a:rPr lang="es-PA" sz="2000" b="1" u="sng" dirty="0"/>
              <a:t>Es necesario realizar una autorización de despido ante el Ministerio de Trabajo y Desarrollo Laboral.</a:t>
            </a:r>
          </a:p>
          <a:p>
            <a:r>
              <a:rPr lang="es-PA" sz="2000" dirty="0"/>
              <a:t>No requiere el pago de indemnización.</a:t>
            </a:r>
          </a:p>
        </p:txBody>
      </p:sp>
    </p:spTree>
    <p:extLst>
      <p:ext uri="{BB962C8B-B14F-4D97-AF65-F5344CB8AC3E}">
        <p14:creationId xmlns:p14="http://schemas.microsoft.com/office/powerpoint/2010/main" val="1311147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48E36-FDF8-4324-B9B6-C33518B3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1" y="624110"/>
            <a:ext cx="10470942" cy="1280890"/>
          </a:xfrm>
        </p:spPr>
        <p:txBody>
          <a:bodyPr/>
          <a:lstStyle/>
          <a:p>
            <a:pPr algn="ctr"/>
            <a:br>
              <a:rPr lang="es-PA" dirty="0"/>
            </a:br>
            <a:r>
              <a:rPr lang="es-PA" dirty="0"/>
              <a:t>Causales de naturaleza económica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8A0D2C-DEDE-43DB-91A9-A54AFC6D0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2133600"/>
            <a:ext cx="10470942" cy="3777622"/>
          </a:xfrm>
        </p:spPr>
        <p:txBody>
          <a:bodyPr/>
          <a:lstStyle/>
          <a:p>
            <a:pPr marL="0" indent="0">
              <a:buNone/>
            </a:pPr>
            <a:r>
              <a:rPr lang="es-PA" dirty="0"/>
              <a:t>Solamente aplica por:</a:t>
            </a:r>
          </a:p>
          <a:p>
            <a:pPr>
              <a:buFont typeface="+mj-lt"/>
              <a:buAutoNum type="arabicPeriod"/>
            </a:pPr>
            <a:r>
              <a:rPr lang="es-PA" dirty="0"/>
              <a:t>Quiebra.</a:t>
            </a:r>
          </a:p>
          <a:p>
            <a:pPr>
              <a:buFont typeface="+mj-lt"/>
              <a:buAutoNum type="arabicPeriod"/>
            </a:pPr>
            <a:r>
              <a:rPr lang="es-PA" dirty="0"/>
              <a:t>Cierre definitivo de la empresa debido a la incosteabilidad notoria.</a:t>
            </a:r>
          </a:p>
          <a:p>
            <a:pPr>
              <a:buFont typeface="+mj-lt"/>
              <a:buAutoNum type="arabicPeriod"/>
            </a:pPr>
            <a:r>
              <a:rPr lang="es-PA" dirty="0"/>
              <a:t>Suspensión del trabajo debido a grave crisis económica.</a:t>
            </a:r>
          </a:p>
          <a:p>
            <a:r>
              <a:rPr lang="es-PA" dirty="0"/>
              <a:t>Requieren un proceso especial de autorización.</a:t>
            </a:r>
          </a:p>
          <a:p>
            <a:r>
              <a:rPr lang="es-PA" dirty="0"/>
              <a:t>Si la autoridad no responde en 60 días, se puede ejecutar el despido abonando las prestaciones y el 100 % de la indemnización por despido.</a:t>
            </a:r>
          </a:p>
          <a:p>
            <a:r>
              <a:rPr lang="es-PA" dirty="0"/>
              <a:t>Si se invocan y no se solicita la autorización de despido, existe el riesgo de salarios caídos indefinidos y se considera despido plenamente injustificado. </a:t>
            </a:r>
          </a:p>
        </p:txBody>
      </p:sp>
    </p:spTree>
    <p:extLst>
      <p:ext uri="{BB962C8B-B14F-4D97-AF65-F5344CB8AC3E}">
        <p14:creationId xmlns:p14="http://schemas.microsoft.com/office/powerpoint/2010/main" val="35142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51D025F-309F-4E44-959A-DCBCE64DC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775" y="2514600"/>
            <a:ext cx="9834838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s-PA" dirty="0"/>
              <a:t>Formas de terminación de la relación de trabajo y sus prestaciones laborales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FD8853D-91AF-4180-83BA-0B220463E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A" sz="2000" b="1" dirty="0"/>
              <a:t>Por: Rubén Castillo Roner</a:t>
            </a:r>
          </a:p>
          <a:p>
            <a:r>
              <a:rPr lang="es-PA" sz="2000" b="1" dirty="0"/>
              <a:t>Abogado asociado a Mendoza, Arias, Valle &amp; Castillo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BF4F519-A90F-4CD8-BD91-FD2163E07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3" y="562817"/>
            <a:ext cx="3513939" cy="110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85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5ADA4-DE57-4EC2-89A4-313C355F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508795"/>
            <a:ext cx="4994481" cy="976312"/>
          </a:xfrm>
        </p:spPr>
        <p:txBody>
          <a:bodyPr/>
          <a:lstStyle/>
          <a:p>
            <a:pPr algn="ctr"/>
            <a:r>
              <a:rPr lang="es-PA" dirty="0"/>
              <a:t>La Renuncia</a:t>
            </a:r>
          </a:p>
        </p:txBody>
      </p:sp>
      <p:pic>
        <p:nvPicPr>
          <p:cNvPr id="6" name="Marcador de contenido 5" descr="Imagen que contiene tabla, reloj&#10;&#10;Descripción generada automáticamente">
            <a:extLst>
              <a:ext uri="{FF2B5EF4-FFF2-40B4-BE49-F238E27FC236}">
                <a16:creationId xmlns:a16="http://schemas.microsoft.com/office/drawing/2014/main" id="{D80B62EE-15E5-4AC7-BE47-FDAB75A7E1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377" y="1598613"/>
            <a:ext cx="5894389" cy="4262436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478852-50AB-4BF0-9B3B-CD5D5887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5617" y="1598613"/>
            <a:ext cx="4994482" cy="4262436"/>
          </a:xfrm>
        </p:spPr>
        <p:txBody>
          <a:bodyPr/>
          <a:lstStyle/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s-ES_tradnl" altLang="es-ES" sz="1600" dirty="0">
                <a:latin typeface="Arial" panose="020B0604020202020204" pitchFamily="34" charset="0"/>
              </a:rPr>
              <a:t>Debe haber una notificación por escrito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s-ES_tradnl" altLang="es-ES" sz="1600" dirty="0">
                <a:latin typeface="Arial" panose="020B0604020202020204" pitchFamily="34" charset="0"/>
              </a:rPr>
              <a:t>Debe ser sellada o ratificada ante el Ministerio de Trabajo y Desarrollo Laboral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s-ES_tradnl" altLang="es-ES" sz="1600" dirty="0">
                <a:latin typeface="Arial" panose="020B0604020202020204" pitchFamily="34" charset="0"/>
              </a:rPr>
              <a:t>Clases de renuncia:</a:t>
            </a:r>
          </a:p>
          <a:p>
            <a:pPr marL="628650" lvl="1" indent="-171450" eaLnBrk="1" hangingPunct="1">
              <a:buFont typeface="Wingdings" panose="05000000000000000000" pitchFamily="2" charset="2"/>
              <a:buChar char="q"/>
            </a:pPr>
            <a:r>
              <a:rPr lang="es-ES_tradnl" altLang="es-ES" sz="1600" dirty="0">
                <a:latin typeface="Arial" panose="020B0604020202020204" pitchFamily="34" charset="0"/>
              </a:rPr>
              <a:t> Sin causa</a:t>
            </a:r>
          </a:p>
          <a:p>
            <a:pPr marL="628650" lvl="1" indent="-171450" eaLnBrk="1" hangingPunct="1">
              <a:buFont typeface="Wingdings" panose="05000000000000000000" pitchFamily="2" charset="2"/>
              <a:buChar char="q"/>
            </a:pPr>
            <a:r>
              <a:rPr lang="es-ES_tradnl" altLang="es-ES" sz="1600" dirty="0">
                <a:latin typeface="Arial" panose="020B0604020202020204" pitchFamily="34" charset="0"/>
              </a:rPr>
              <a:t> Con causal: Se refiere a causas establecidas en el Código y le abre la posibilidad al trabajador de reclamar la indemnización por despido injustificado.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144690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45971-9AA9-4A42-AAAB-FFBC71A3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46088"/>
            <a:ext cx="4861959" cy="976312"/>
          </a:xfrm>
        </p:spPr>
        <p:txBody>
          <a:bodyPr/>
          <a:lstStyle/>
          <a:p>
            <a:pPr algn="ctr"/>
            <a:r>
              <a:rPr lang="es-PA" dirty="0"/>
              <a:t>Decisión Unilateral Del Empleador</a:t>
            </a:r>
          </a:p>
        </p:txBody>
      </p:sp>
      <p:pic>
        <p:nvPicPr>
          <p:cNvPr id="6" name="Marcador de contenido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AE372F7-A792-4BE2-9CBA-C9842E994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598613"/>
            <a:ext cx="5486297" cy="4709422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3766B6-BD58-4F53-AE4E-FBC7F6A0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104" y="1598613"/>
            <a:ext cx="5586308" cy="502747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1800" dirty="0"/>
              <a:t>Periodo de prueba: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Debe constar por escrito en el contrato de trabajo.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Es hasta por máximo de 3 meses.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Permite terminar la relación laboral sin responsabilidad alguna.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No requiere pago de indemnización.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Requiere una notificación por escrito.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s-PA" sz="1800" dirty="0"/>
              <a:t>Trabajadores con menos de dos años: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Implica darle al trabajador un pre aviso en tiempo o dinero.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Conlleva abonar las prestaciones y el 100% de indemnización.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800" dirty="0"/>
              <a:t>Requiere una notificación por escrito.</a:t>
            </a:r>
          </a:p>
        </p:txBody>
      </p:sp>
    </p:spTree>
    <p:extLst>
      <p:ext uri="{BB962C8B-B14F-4D97-AF65-F5344CB8AC3E}">
        <p14:creationId xmlns:p14="http://schemas.microsoft.com/office/powerpoint/2010/main" val="1266243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3F4F6-1F74-465F-9B93-3FEB263F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055" y="622301"/>
            <a:ext cx="3505199" cy="976312"/>
          </a:xfrm>
        </p:spPr>
        <p:txBody>
          <a:bodyPr/>
          <a:lstStyle/>
          <a:p>
            <a:pPr algn="ctr"/>
            <a:r>
              <a:rPr lang="es-PA" dirty="0"/>
              <a:t>Prestaciones Laborales</a:t>
            </a:r>
          </a:p>
        </p:txBody>
      </p:sp>
      <p:pic>
        <p:nvPicPr>
          <p:cNvPr id="6" name="Marcador de contenido 5" descr="Imagen que contiene interior, mujer, tabla, hombre&#10;&#10;Descripción generada automáticamente">
            <a:extLst>
              <a:ext uri="{FF2B5EF4-FFF2-40B4-BE49-F238E27FC236}">
                <a16:creationId xmlns:a16="http://schemas.microsoft.com/office/drawing/2014/main" id="{CA7FEFE0-68F3-4A21-8C76-92217AB47B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696244"/>
            <a:ext cx="5181600" cy="4068452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88865C-DEC8-4BE4-A8A0-8119BA37E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087" y="1598613"/>
            <a:ext cx="5564325" cy="4855196"/>
          </a:xfrm>
        </p:spPr>
        <p:txBody>
          <a:bodyPr>
            <a:normAutofit lnSpcReduction="10000"/>
          </a:bodyPr>
          <a:lstStyle/>
          <a:p>
            <a:r>
              <a:rPr lang="es-PA" sz="1600" dirty="0"/>
              <a:t>Cuando una relación laboral finaliza siempre se va a tener que cancelar los derechos adquiridos que son: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Vacaciones.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Décimo tercer.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Prima de antigüedad</a:t>
            </a:r>
            <a:endParaRPr lang="es-PA" sz="1600" b="1" dirty="0"/>
          </a:p>
          <a:p>
            <a:r>
              <a:rPr lang="es-PA" sz="1600" b="1" u="sng" dirty="0">
                <a:solidFill>
                  <a:srgbClr val="FF0000"/>
                </a:solidFill>
              </a:rPr>
              <a:t>MITO: LA INDEMNIZACIÓN COMO DERECHO ADQUIRIDO</a:t>
            </a:r>
          </a:p>
          <a:p>
            <a:r>
              <a:rPr lang="es-PA" sz="1600" dirty="0">
                <a:solidFill>
                  <a:schemeClr val="tx1"/>
                </a:solidFill>
              </a:rPr>
              <a:t>Reclamos por despido injustificado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>
                <a:solidFill>
                  <a:schemeClr val="tx1"/>
                </a:solidFill>
              </a:rPr>
              <a:t>Indemnización y hasta 3 meses de salarios caídos.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>
                <a:solidFill>
                  <a:schemeClr val="tx1"/>
                </a:solidFill>
              </a:rPr>
              <a:t>Reintegro y hasta 3 meses de salarios caídos.</a:t>
            </a:r>
          </a:p>
          <a:p>
            <a:r>
              <a:rPr lang="es-PA" sz="1600" b="1" u="sng" dirty="0">
                <a:solidFill>
                  <a:srgbClr val="FF0000"/>
                </a:solidFill>
              </a:rPr>
              <a:t>PUNTO DE ATENCIÓN: EFECTOS DE LA LEY 157 DE AGOSTO DE 2020 EN EL CÁLCULO DE PRIMA DE ANTIGÜEDAD E INDEMNIZACIÓN.</a:t>
            </a:r>
          </a:p>
          <a:p>
            <a:r>
              <a:rPr lang="es-PA" sz="1600" b="1" u="sng" dirty="0">
                <a:solidFill>
                  <a:srgbClr val="FF0000"/>
                </a:solidFill>
              </a:rPr>
              <a:t>PUNTO DE ATENCIÓN: FUEROS LABORALES.</a:t>
            </a:r>
          </a:p>
          <a:p>
            <a:r>
              <a:rPr lang="es-PA" sz="1600" b="1" u="sng" dirty="0">
                <a:solidFill>
                  <a:srgbClr val="FF0000"/>
                </a:solidFill>
              </a:rPr>
              <a:t>PUNTO DE ATENCIÓN: VACACIONES ADELANTADAS.</a:t>
            </a:r>
          </a:p>
          <a:p>
            <a:endParaRPr lang="es-PA" sz="1600" b="1" u="sng" dirty="0">
              <a:solidFill>
                <a:srgbClr val="FF0000"/>
              </a:solidFill>
            </a:endParaRPr>
          </a:p>
          <a:p>
            <a:endParaRPr lang="es-P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96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Marcador de contenido 40" descr="Cámara">
            <a:extLst>
              <a:ext uri="{FF2B5EF4-FFF2-40B4-BE49-F238E27FC236}">
                <a16:creationId xmlns:a16="http://schemas.microsoft.com/office/drawing/2014/main" id="{BE205863-90B8-4C0B-89E4-2347D6E91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8787" y="1673086"/>
            <a:ext cx="914400" cy="914400"/>
          </a:xfrm>
        </p:spPr>
      </p:pic>
      <p:sp>
        <p:nvSpPr>
          <p:cNvPr id="39" name="Marcador de texto 38">
            <a:extLst>
              <a:ext uri="{FF2B5EF4-FFF2-40B4-BE49-F238E27FC236}">
                <a16:creationId xmlns:a16="http://schemas.microsoft.com/office/drawing/2014/main" id="{2AD119B7-B5AA-46A0-AC52-1ABF79AE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7388" y="446086"/>
            <a:ext cx="5407023" cy="5414963"/>
          </a:xfrm>
        </p:spPr>
        <p:txBody>
          <a:bodyPr/>
          <a:lstStyle/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endParaRPr lang="es-PA" sz="3200" dirty="0"/>
          </a:p>
        </p:txBody>
      </p:sp>
      <p:pic>
        <p:nvPicPr>
          <p:cNvPr id="43" name="Gráfico 42" descr="Comentario que gusta">
            <a:extLst>
              <a:ext uri="{FF2B5EF4-FFF2-40B4-BE49-F238E27FC236}">
                <a16:creationId xmlns:a16="http://schemas.microsoft.com/office/drawing/2014/main" id="{9AB3A00E-D631-442E-8FB7-CE4C16FC27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68787" y="2971800"/>
            <a:ext cx="914400" cy="914400"/>
          </a:xfrm>
          <a:prstGeom prst="rect">
            <a:avLst/>
          </a:prstGeom>
        </p:spPr>
      </p:pic>
      <p:pic>
        <p:nvPicPr>
          <p:cNvPr id="45" name="Gráfico 44" descr="Paloma">
            <a:extLst>
              <a:ext uri="{FF2B5EF4-FFF2-40B4-BE49-F238E27FC236}">
                <a16:creationId xmlns:a16="http://schemas.microsoft.com/office/drawing/2014/main" id="{B8C8FF9D-C0F9-4A6E-84D8-FC668B1AFA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68787" y="4270514"/>
            <a:ext cx="914400" cy="914400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07B398AE-D6D9-4950-91B1-330CF027328A}"/>
              </a:ext>
            </a:extLst>
          </p:cNvPr>
          <p:cNvSpPr txBox="1"/>
          <p:nvPr/>
        </p:nvSpPr>
        <p:spPr>
          <a:xfrm>
            <a:off x="7303675" y="2062441"/>
            <a:ext cx="15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/>
              <a:t>@mavclex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2060427E-E818-469C-80DA-A235015157D9}"/>
              </a:ext>
            </a:extLst>
          </p:cNvPr>
          <p:cNvSpPr txBox="1"/>
          <p:nvPr/>
        </p:nvSpPr>
        <p:spPr>
          <a:xfrm>
            <a:off x="7303675" y="4543048"/>
            <a:ext cx="149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/>
              <a:t>@mavclex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3083D2B8-CB61-4C2D-8447-22389CBE3423}"/>
              </a:ext>
            </a:extLst>
          </p:cNvPr>
          <p:cNvSpPr txBox="1"/>
          <p:nvPr/>
        </p:nvSpPr>
        <p:spPr>
          <a:xfrm>
            <a:off x="7292148" y="3244334"/>
            <a:ext cx="3443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/>
              <a:t>@mendozaariasvalleycastillo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F2D14D7-EDCC-42A0-A261-0F3C3E0E5F33}"/>
              </a:ext>
            </a:extLst>
          </p:cNvPr>
          <p:cNvSpPr txBox="1"/>
          <p:nvPr/>
        </p:nvSpPr>
        <p:spPr>
          <a:xfrm>
            <a:off x="6925987" y="1311965"/>
            <a:ext cx="366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/>
              <a:t>SÍGUENOS EN NUESTRAS REDES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E9513B7-77B2-4A7F-9A77-E1749A9670BC}"/>
              </a:ext>
            </a:extLst>
          </p:cNvPr>
          <p:cNvSpPr/>
          <p:nvPr/>
        </p:nvSpPr>
        <p:spPr>
          <a:xfrm>
            <a:off x="499977" y="2062441"/>
            <a:ext cx="552701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GRACIAS TOTALES!</a:t>
            </a:r>
          </a:p>
          <a:p>
            <a:pPr algn="ctr"/>
            <a:endParaRPr lang="es-E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DC38B80-49E2-45AF-9F78-988999B8838F}"/>
              </a:ext>
            </a:extLst>
          </p:cNvPr>
          <p:cNvSpPr txBox="1"/>
          <p:nvPr/>
        </p:nvSpPr>
        <p:spPr>
          <a:xfrm>
            <a:off x="1139687" y="4543048"/>
            <a:ext cx="441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/>
              <a:t>Rubén Castillo Roner</a:t>
            </a:r>
          </a:p>
          <a:p>
            <a:pPr algn="ctr"/>
            <a:r>
              <a:rPr lang="es-PA" b="1" dirty="0"/>
              <a:t>rubenc@mavclex.com</a:t>
            </a:r>
          </a:p>
        </p:txBody>
      </p:sp>
      <p:pic>
        <p:nvPicPr>
          <p:cNvPr id="53" name="Gráfico 52" descr="Correo electrónico">
            <a:extLst>
              <a:ext uri="{FF2B5EF4-FFF2-40B4-BE49-F238E27FC236}">
                <a16:creationId xmlns:a16="http://schemas.microsoft.com/office/drawing/2014/main" id="{C92057AC-8583-4CDE-BA6F-2D6618836C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90262" y="4736640"/>
            <a:ext cx="448274" cy="448274"/>
          </a:xfrm>
          <a:prstGeom prst="rect">
            <a:avLst/>
          </a:prstGeom>
        </p:spPr>
      </p:pic>
      <p:pic>
        <p:nvPicPr>
          <p:cNvPr id="55" name="Imagen 54" descr="Imagen que contiene dibujo, luz&#10;&#10;Descripción generada automáticamente">
            <a:extLst>
              <a:ext uri="{FF2B5EF4-FFF2-40B4-BE49-F238E27FC236}">
                <a16:creationId xmlns:a16="http://schemas.microsoft.com/office/drawing/2014/main" id="{BEECEC40-23DA-4B01-B1AB-C1C1E2871ED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284" y="5449237"/>
            <a:ext cx="730391" cy="730391"/>
          </a:xfrm>
          <a:prstGeom prst="rect">
            <a:avLst/>
          </a:prstGeom>
        </p:spPr>
      </p:pic>
      <p:sp>
        <p:nvSpPr>
          <p:cNvPr id="56" name="CuadroTexto 55">
            <a:extLst>
              <a:ext uri="{FF2B5EF4-FFF2-40B4-BE49-F238E27FC236}">
                <a16:creationId xmlns:a16="http://schemas.microsoft.com/office/drawing/2014/main" id="{42F4E0B7-8114-418F-A5D8-3EFFD19AFB45}"/>
              </a:ext>
            </a:extLst>
          </p:cNvPr>
          <p:cNvSpPr txBox="1"/>
          <p:nvPr/>
        </p:nvSpPr>
        <p:spPr>
          <a:xfrm>
            <a:off x="7292148" y="5629766"/>
            <a:ext cx="3788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/>
              <a:t>Mendoza, Arias, Valle &amp; Castillo</a:t>
            </a:r>
          </a:p>
        </p:txBody>
      </p:sp>
    </p:spTree>
    <p:extLst>
      <p:ext uri="{BB962C8B-B14F-4D97-AF65-F5344CB8AC3E}">
        <p14:creationId xmlns:p14="http://schemas.microsoft.com/office/powerpoint/2010/main" val="25698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0F803-8EF5-4978-AFA6-D2DF49C8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72" y="508795"/>
            <a:ext cx="5005840" cy="976312"/>
          </a:xfrm>
        </p:spPr>
        <p:txBody>
          <a:bodyPr/>
          <a:lstStyle/>
          <a:p>
            <a:pPr algn="ctr"/>
            <a:r>
              <a:rPr lang="es-PA" dirty="0"/>
              <a:t>Antecedentes, pandemia y cambios inesperados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4C930AB-EC20-46F4-9680-3E4374E90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1598614"/>
            <a:ext cx="5874566" cy="4262436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611452-6443-45B3-95A8-913D7617D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835" y="1598613"/>
            <a:ext cx="5577577" cy="426243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1600" dirty="0"/>
              <a:t>Desaceleración económica.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b="1" u="sng" dirty="0"/>
              <a:t>Aumento del desempleo de  la tasa de desempleo de 7.1% hasta 25%.*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Aproximadamente tendremos 500,000 personas desempleadas al acabar el 2020.*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47% de las empresas reabrirán con menos trabajadores.*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49% de las empresas del país cerraron ya sea temporal o definitivamente durante la pandemia.*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Solo 15% de las empresas abrirán con todo su personal.*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Un nuevo modelo de vida </a:t>
            </a:r>
            <a:r>
              <a:rPr lang="es-PA" sz="1600" b="1" dirty="0"/>
              <a:t>“The Great Reset”</a:t>
            </a:r>
            <a:r>
              <a:rPr lang="es-PA" sz="1600" dirty="0"/>
              <a:t>.</a:t>
            </a:r>
          </a:p>
          <a:p>
            <a:r>
              <a:rPr lang="es-PA" sz="1600" b="1" dirty="0"/>
              <a:t>*</a:t>
            </a:r>
            <a:r>
              <a:rPr lang="es-PA" sz="1200" b="1" dirty="0"/>
              <a:t>Cifras de encuesta de FEDECAMARAS</a:t>
            </a:r>
          </a:p>
          <a:p>
            <a:r>
              <a:rPr lang="es-PA" sz="1200" b="1" dirty="0"/>
              <a:t>*Datos de Forbes Latino América.</a:t>
            </a:r>
          </a:p>
          <a:p>
            <a:endParaRPr lang="es-PA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A" sz="1600" b="1" dirty="0"/>
          </a:p>
        </p:txBody>
      </p:sp>
    </p:spTree>
    <p:extLst>
      <p:ext uri="{BB962C8B-B14F-4D97-AF65-F5344CB8AC3E}">
        <p14:creationId xmlns:p14="http://schemas.microsoft.com/office/powerpoint/2010/main" val="348883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8B983-DF71-46B4-A5AA-BAA75F2F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6" y="756632"/>
            <a:ext cx="9132473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es-PA" dirty="0"/>
            </a:br>
            <a:r>
              <a:rPr lang="es-PA" sz="3100" dirty="0"/>
              <a:t>Causas de terminación de las relaciones laborales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36D294-89B9-402F-BDFC-EDC9B542A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2133600"/>
            <a:ext cx="10470942" cy="3777622"/>
          </a:xfrm>
        </p:spPr>
        <p:txBody>
          <a:bodyPr>
            <a:normAutofit lnSpcReduction="10000"/>
          </a:bodyPr>
          <a:lstStyle/>
          <a:p>
            <a:r>
              <a:rPr lang="es-PA" dirty="0"/>
              <a:t>Todas la causas de terminación, están reguladas en el Código de Trabajo.</a:t>
            </a:r>
          </a:p>
          <a:p>
            <a:r>
              <a:rPr lang="es-PA" dirty="0"/>
              <a:t>Una relación no puede terminar por causas distintas a las establecidas en la ley.</a:t>
            </a:r>
          </a:p>
          <a:p>
            <a:pPr marL="0" indent="0">
              <a:buNone/>
            </a:pPr>
            <a:r>
              <a:rPr lang="es-PA" dirty="0"/>
              <a:t>Causas de terminación:</a:t>
            </a:r>
          </a:p>
          <a:p>
            <a:pPr>
              <a:buFont typeface="+mj-lt"/>
              <a:buAutoNum type="arabicPeriod"/>
            </a:pPr>
            <a:r>
              <a:rPr lang="es-PA" dirty="0"/>
              <a:t>Mutuo consentimiento.</a:t>
            </a:r>
          </a:p>
          <a:p>
            <a:pPr>
              <a:buFont typeface="+mj-lt"/>
              <a:buAutoNum type="arabicPeriod"/>
            </a:pPr>
            <a:r>
              <a:rPr lang="es-PA" dirty="0"/>
              <a:t>Por expiración del término pactado.</a:t>
            </a:r>
          </a:p>
          <a:p>
            <a:pPr>
              <a:buFont typeface="+mj-lt"/>
              <a:buAutoNum type="arabicPeriod"/>
            </a:pPr>
            <a:r>
              <a:rPr lang="es-PA" dirty="0"/>
              <a:t>Por la conclusión de la obra objeto del contrato.</a:t>
            </a:r>
          </a:p>
          <a:p>
            <a:pPr>
              <a:buFont typeface="+mj-lt"/>
              <a:buAutoNum type="arabicPeriod"/>
            </a:pPr>
            <a:r>
              <a:rPr lang="es-PA" dirty="0"/>
              <a:t>Por la muerte del trabajador.</a:t>
            </a:r>
          </a:p>
          <a:p>
            <a:pPr>
              <a:buFont typeface="+mj-lt"/>
              <a:buAutoNum type="arabicPeriod"/>
            </a:pPr>
            <a:r>
              <a:rPr lang="es-PA" dirty="0"/>
              <a:t>Por despido.</a:t>
            </a:r>
          </a:p>
          <a:p>
            <a:pPr>
              <a:buFont typeface="+mj-lt"/>
              <a:buAutoNum type="arabicPeriod"/>
            </a:pPr>
            <a:r>
              <a:rPr lang="es-PA" dirty="0"/>
              <a:t>Renuncia del trabajador.</a:t>
            </a:r>
          </a:p>
          <a:p>
            <a:pPr>
              <a:buFont typeface="+mj-lt"/>
              <a:buAutoNum type="arabicPeriod"/>
            </a:pPr>
            <a:r>
              <a:rPr lang="es-PA" dirty="0"/>
              <a:t>Por decisión unilateral del empleador.</a:t>
            </a:r>
          </a:p>
          <a:p>
            <a:pPr>
              <a:buFont typeface="+mj-lt"/>
              <a:buAutoNum type="arabicPeriod"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0941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6E8FE-CDBB-4733-82A0-05D28005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812" y="446088"/>
            <a:ext cx="5181599" cy="976312"/>
          </a:xfrm>
        </p:spPr>
        <p:txBody>
          <a:bodyPr/>
          <a:lstStyle/>
          <a:p>
            <a:pPr algn="ctr"/>
            <a:r>
              <a:rPr lang="es-PA" dirty="0"/>
              <a:t>EL MUTUO CONSENTIMIENTO</a:t>
            </a:r>
          </a:p>
        </p:txBody>
      </p:sp>
      <p:pic>
        <p:nvPicPr>
          <p:cNvPr id="6" name="Marcador de contenido 5" descr="Imagen que contiene esquiando, sostener, hombre&#10;&#10;Descripción generada automáticamente">
            <a:extLst>
              <a:ext uri="{FF2B5EF4-FFF2-40B4-BE49-F238E27FC236}">
                <a16:creationId xmlns:a16="http://schemas.microsoft.com/office/drawing/2014/main" id="{ECE2E60D-79B1-45A0-B2DD-B965F8F1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427749"/>
            <a:ext cx="5373814" cy="3579680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49D0AB-8F1A-4A3A-8EF6-74764D647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3340" y="1598613"/>
            <a:ext cx="5551072" cy="426243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1800" dirty="0"/>
              <a:t>Requiere estar por escrito.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800" dirty="0"/>
              <a:t>No se necesita un registro del Ministerio de Trabajo y Desarrollo Laboral.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800" dirty="0"/>
              <a:t>Se presume la buena fe.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800" dirty="0"/>
              <a:t>Es válido siempre y cuando no exista vulneración de derechos adquiridos.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800" dirty="0"/>
              <a:t>No se vulneran fueros.</a:t>
            </a:r>
          </a:p>
          <a:p>
            <a:r>
              <a:rPr lang="es-PA" sz="1800" b="1" u="sng" dirty="0">
                <a:solidFill>
                  <a:srgbClr val="FF0000"/>
                </a:solidFill>
              </a:rPr>
              <a:t>PUNTO DE ATENCIÓN: LEY 157 DEL 3 DE AGOSTO DE 2020.</a:t>
            </a:r>
          </a:p>
          <a:p>
            <a:r>
              <a:rPr lang="es-PA" sz="1800" b="1" u="sng" dirty="0">
                <a:solidFill>
                  <a:srgbClr val="FF0000"/>
                </a:solidFill>
              </a:rPr>
              <a:t>MITO: NO ES NECESARIO INCLUIR LA INDEMNIZACIÓN U OTRA SUMA PARA QUE EL MUTUO ACUERDO SEA VÁLIDO.</a:t>
            </a:r>
          </a:p>
          <a:p>
            <a:endParaRPr lang="es-PA" sz="1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1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C7D01-717A-4009-8018-18CCF5CC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446088"/>
            <a:ext cx="5078411" cy="976312"/>
          </a:xfrm>
        </p:spPr>
        <p:txBody>
          <a:bodyPr/>
          <a:lstStyle/>
          <a:p>
            <a:pPr algn="ctr"/>
            <a:r>
              <a:rPr lang="es-PA" dirty="0"/>
              <a:t>Expiración del término pactado</a:t>
            </a:r>
          </a:p>
        </p:txBody>
      </p:sp>
      <p:pic>
        <p:nvPicPr>
          <p:cNvPr id="6" name="Marcador de contenido 5" descr="Imagen que contiene camiseta&#10;&#10;Descripción generada automáticamente">
            <a:extLst>
              <a:ext uri="{FF2B5EF4-FFF2-40B4-BE49-F238E27FC236}">
                <a16:creationId xmlns:a16="http://schemas.microsoft.com/office/drawing/2014/main" id="{8F4EA7F9-168C-4A3F-8726-F7A9DE265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2" y="1691130"/>
            <a:ext cx="5564187" cy="4391617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1C8A-04B7-4ED8-8CB9-0D5DF2F2D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6000" y="1598612"/>
            <a:ext cx="5078411" cy="4391617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PA" sz="1800" dirty="0"/>
              <a:t>Aplica a contratos definidos.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A" sz="1800" dirty="0"/>
              <a:t>El término de duración debe aparecer en el contrato.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A" sz="1800" dirty="0"/>
              <a:t>Se recomienda realizar una notificación de finalización.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PA" sz="1800" b="1" u="sng" dirty="0"/>
              <a:t>No debe haber continuidad laboral.</a:t>
            </a:r>
          </a:p>
          <a:p>
            <a:pPr marL="342900" indent="-342900" algn="just">
              <a:buFont typeface="+mj-lt"/>
              <a:buAutoNum type="arabicPeriod"/>
            </a:pPr>
            <a:endParaRPr lang="es-PA" sz="1800" b="1" u="sng" dirty="0"/>
          </a:p>
          <a:p>
            <a:pPr algn="just"/>
            <a:r>
              <a:rPr lang="es-PA" sz="1800" b="1" u="sng" dirty="0">
                <a:solidFill>
                  <a:srgbClr val="FF0000"/>
                </a:solidFill>
              </a:rPr>
              <a:t>PUNTO DE ATENCIÓN: Las relaciones laborales en Panamá son de naturaleza indefinida, los contratos definidos solo operan para puestos de trabajo de naturaleza temporal</a:t>
            </a:r>
            <a:r>
              <a:rPr lang="es-PA" sz="1600" b="1" u="sng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11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D2BCE-4E41-498F-B7B0-CB3800A5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812" y="446088"/>
            <a:ext cx="5181600" cy="976312"/>
          </a:xfrm>
        </p:spPr>
        <p:txBody>
          <a:bodyPr/>
          <a:lstStyle/>
          <a:p>
            <a:pPr algn="ctr"/>
            <a:r>
              <a:rPr lang="es-PA" dirty="0"/>
              <a:t>Conclusión de la obra</a:t>
            </a:r>
          </a:p>
        </p:txBody>
      </p:sp>
      <p:pic>
        <p:nvPicPr>
          <p:cNvPr id="6" name="Marcador de contenido 5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089FBC19-8C9F-48C9-94E2-AF5B96B56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1598613"/>
            <a:ext cx="5575073" cy="3927544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ED9A3E-E111-4049-AD31-B88BF4D7D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812" y="1598613"/>
            <a:ext cx="5181600" cy="426243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2000" dirty="0"/>
              <a:t>Tiene que ser una obra determinada y estar pactada por escrito.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2000" dirty="0"/>
              <a:t>Debe haber una notificación de finalización.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2000" b="1" u="sng" dirty="0"/>
              <a:t>No puedo haber continuidad laboral.</a:t>
            </a:r>
          </a:p>
        </p:txBody>
      </p:sp>
    </p:spTree>
    <p:extLst>
      <p:ext uri="{BB962C8B-B14F-4D97-AF65-F5344CB8AC3E}">
        <p14:creationId xmlns:p14="http://schemas.microsoft.com/office/powerpoint/2010/main" val="370065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01A77-6C6C-485A-BCE1-D1F63E02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944" y="446088"/>
            <a:ext cx="4628467" cy="976312"/>
          </a:xfrm>
        </p:spPr>
        <p:txBody>
          <a:bodyPr/>
          <a:lstStyle/>
          <a:p>
            <a:pPr algn="ctr"/>
            <a:r>
              <a:rPr lang="es-PA" dirty="0"/>
              <a:t>Muerte del trabajador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6D7FAE7-B01C-4DB2-AEDC-901009FEC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314" y="1422400"/>
            <a:ext cx="3578742" cy="3507167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ABEF6F-BB45-4A37-A0F7-58CBDB811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5944" y="1598613"/>
            <a:ext cx="4628468" cy="426243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2000" dirty="0"/>
              <a:t>No existe sucesión del puesto de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2000" dirty="0"/>
              <a:t>Se extingue la obligación objeto del contrato de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2000" dirty="0"/>
              <a:t>No es despido.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2000" b="1" u="sng" dirty="0"/>
              <a:t>Se tiene que consignar las prestaciones ante un juzgado de trabajo.</a:t>
            </a:r>
          </a:p>
        </p:txBody>
      </p:sp>
    </p:spTree>
    <p:extLst>
      <p:ext uri="{BB962C8B-B14F-4D97-AF65-F5344CB8AC3E}">
        <p14:creationId xmlns:p14="http://schemas.microsoft.com/office/powerpoint/2010/main" val="156767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8F6F4-837D-4974-8166-CB52B484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886" y="446088"/>
            <a:ext cx="4686525" cy="976312"/>
          </a:xfrm>
        </p:spPr>
        <p:txBody>
          <a:bodyPr/>
          <a:lstStyle/>
          <a:p>
            <a:pPr algn="ctr"/>
            <a:r>
              <a:rPr lang="es-PA" dirty="0"/>
              <a:t>El Despido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F879E14-8535-4E8F-8C80-C5996BA20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1598613"/>
            <a:ext cx="5962646" cy="4262436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5BCC7C-49B5-4F23-875B-62D092EA8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088" y="1598612"/>
            <a:ext cx="5564324" cy="48132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PA" sz="1600" dirty="0"/>
              <a:t>Requiere una notificación formal y por escrito.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Los despidos están basados en causas justificadas y establecidas en el Código de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PA" sz="1600" dirty="0"/>
              <a:t>Existen tres tipos de causales: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600" dirty="0"/>
              <a:t>Naturaleza disciplinaria.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600" dirty="0"/>
              <a:t>Naturaleza no imputable.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sz="1600" dirty="0"/>
              <a:t>Naturaleza económica.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PA" sz="1600" b="1" u="sng" dirty="0"/>
              <a:t>Los despidos no están prohibidos durante la pandemia.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PA" sz="1600" b="1" u="sng" dirty="0"/>
              <a:t>Se debe tomar en cuenta los fueros.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PA" sz="1600" b="1" u="sng" dirty="0"/>
              <a:t>Es importante el término de prescripción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PA" sz="1600" b="1" u="sng" dirty="0"/>
              <a:t>Todo despido se presume injusto por lo que la carga de la prueba es invertida.</a:t>
            </a:r>
          </a:p>
          <a:p>
            <a:r>
              <a:rPr lang="es-PA" sz="1600" b="1" u="sng" dirty="0">
                <a:solidFill>
                  <a:srgbClr val="FF0000"/>
                </a:solidFill>
              </a:rPr>
              <a:t>Punto de atención: No se admiten despidos por medios tecnológicos.</a:t>
            </a:r>
          </a:p>
          <a:p>
            <a:endParaRPr lang="es-PA" sz="1600" b="1" u="sng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 startAt="4"/>
            </a:pPr>
            <a:endParaRPr lang="es-PA" sz="1600" dirty="0"/>
          </a:p>
        </p:txBody>
      </p:sp>
    </p:spTree>
    <p:extLst>
      <p:ext uri="{BB962C8B-B14F-4D97-AF65-F5344CB8AC3E}">
        <p14:creationId xmlns:p14="http://schemas.microsoft.com/office/powerpoint/2010/main" val="27892006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448</TotalTime>
  <Words>1426</Words>
  <Application>Microsoft Office PowerPoint</Application>
  <PresentationFormat>Panorámica</PresentationFormat>
  <Paragraphs>192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Wisp</vt:lpstr>
      <vt:lpstr>Presentación de PowerPoint</vt:lpstr>
      <vt:lpstr>Formas de terminación de la relación de trabajo y sus prestaciones laborales</vt:lpstr>
      <vt:lpstr>Antecedentes, pandemia y cambios inesperados</vt:lpstr>
      <vt:lpstr> Causas de terminación de las relaciones laborales</vt:lpstr>
      <vt:lpstr>EL MUTUO CONSENTIMIENTO</vt:lpstr>
      <vt:lpstr>Expiración del término pactado</vt:lpstr>
      <vt:lpstr>Conclusión de la obra</vt:lpstr>
      <vt:lpstr>Muerte del trabajador</vt:lpstr>
      <vt:lpstr>El Despido</vt:lpstr>
      <vt:lpstr> Causales de naturaleza disciplinaria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Causales de naturaleza no imputable</vt:lpstr>
      <vt:lpstr> Causales de naturaleza económica</vt:lpstr>
      <vt:lpstr>La Renuncia</vt:lpstr>
      <vt:lpstr>Decisión Unilateral Del Empleador</vt:lpstr>
      <vt:lpstr>Prestaciones Laborales</vt:lpstr>
      <vt:lpstr>Presentación de PowerPoint</vt:lpstr>
    </vt:vector>
  </TitlesOfParts>
  <Company>MOL (America)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MOL User</dc:creator>
  <cp:lastModifiedBy>RUBEN RAUL  CASTILLO RONER</cp:lastModifiedBy>
  <cp:revision>43</cp:revision>
  <dcterms:created xsi:type="dcterms:W3CDTF">2020-06-22T16:39:32Z</dcterms:created>
  <dcterms:modified xsi:type="dcterms:W3CDTF">2020-09-18T03:00:35Z</dcterms:modified>
</cp:coreProperties>
</file>